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5143500" cx="9144000"/>
  <p:notesSz cx="6858000" cy="9144000"/>
  <p:embeddedFontLst>
    <p:embeddedFont>
      <p:font typeface="Helvetica Neue"/>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55EBA33-82CC-41EF-92F2-A1CBF8A07A20}">
  <a:tblStyle styleId="{F55EBA33-82CC-41EF-92F2-A1CBF8A07A20}" styleName="Table_0">
    <a:wholeTbl>
      <a:tcTxStyle b="off" i="off">
        <a:font>
          <a:latin typeface="Helvetica Neue"/>
          <a:ea typeface="Helvetica Neue"/>
          <a:cs typeface="Helvetica Neue"/>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fill>
          <a:solidFill>
            <a:srgbClr val="FFFFFF">
              <a:alpha val="0"/>
            </a:srgbClr>
          </a:solidFill>
        </a:fill>
      </a:tcStyle>
    </a:wholeTbl>
    <a:band1H>
      <a:tcTxStyle/>
    </a:band1H>
    <a:band2H>
      <a:tcTxStyle b="off" i="off"/>
      <a:tcStyle>
        <a:fill>
          <a:solidFill>
            <a:srgbClr val="E3E5E8"/>
          </a:solidFill>
        </a:fill>
      </a:tcStyle>
    </a:band2H>
    <a:band1V>
      <a:tcTxStyle/>
    </a:band1V>
    <a:band2V>
      <a:tcTxStyle/>
    </a:band2V>
    <a:lastCol>
      <a:tcTxStyle/>
    </a:lastCol>
    <a:firstCol>
      <a:tcTxStyle b="on" i="off">
        <a:font>
          <a:latin typeface="Helvetica Neue"/>
          <a:ea typeface="Helvetica Neue"/>
          <a:cs typeface="Helvetica Neue"/>
        </a:font>
        <a:srgbClr val="000000"/>
      </a:tcTxStyle>
      <a:tcStyle>
        <a:tcBdr>
          <a:left>
            <a:ln cap="flat" cmpd="sng" w="12700">
              <a:solidFill>
                <a:srgbClr val="000000"/>
              </a:solidFill>
              <a:prstDash val="solid"/>
              <a:round/>
              <a:headEnd len="sm" w="sm" type="none"/>
              <a:tailEnd len="sm" w="sm" type="none"/>
            </a:ln>
          </a:left>
          <a:right>
            <a:ln cap="flat" cmpd="sng" w="381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fill>
          <a:solidFill>
            <a:srgbClr val="FFFFFF">
              <a:alpha val="0"/>
            </a:srgbClr>
          </a:solidFill>
        </a:fill>
      </a:tcStyle>
    </a:firstCol>
    <a:lastRow>
      <a:tcTxStyle b="on" i="off">
        <a:font>
          <a:latin typeface="Helvetica Neue"/>
          <a:ea typeface="Helvetica Neue"/>
          <a:cs typeface="Helvetica Neue"/>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381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fill>
          <a:solidFill>
            <a:srgbClr val="FFFFFF">
              <a:alpha val="0"/>
            </a:srgbClr>
          </a:solidFill>
        </a:fill>
      </a:tcStyle>
    </a:lastRow>
    <a:seCell>
      <a:tcTxStyle/>
    </a:seCell>
    <a:swCell>
      <a:tcTxStyle/>
    </a:swCell>
    <a:firstRow>
      <a:tcTxStyle b="on" i="off">
        <a:font>
          <a:latin typeface="Helvetica Neue"/>
          <a:ea typeface="Helvetica Neue"/>
          <a:cs typeface="Helvetica Neue"/>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381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fill>
          <a:solidFill>
            <a:srgbClr val="FFFFFF">
              <a:alpha val="0"/>
            </a:srgbClr>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1" Type="http://schemas.openxmlformats.org/officeDocument/2006/relationships/font" Target="fonts/HelveticaNeue-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HelveticaNeue-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HelveticaNeue-bold.fntdata"/><Relationship Id="rId14" Type="http://schemas.openxmlformats.org/officeDocument/2006/relationships/slide" Target="slides/slide8.xml"/><Relationship Id="rId58" Type="http://schemas.openxmlformats.org/officeDocument/2006/relationships/font" Target="fonts/HelveticaNeu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jp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e282a40fa2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e282a40fa2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e282a40fa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e282a40fa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e286459142_1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e286459142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e286459142_1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e286459142_1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51f971031a_0_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51f971031a_0_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e639a95be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e639a95be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e639a95be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e639a95be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e639a95be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e639a95be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e639a95be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e639a95be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e286459142_1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e286459142_1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de2ccab4ae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de2ccab4ae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e540c61d4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e540c61d4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c431649da3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c431649da3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e286459142_1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e286459142_1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e540c61d4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e540c61d4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e286459142_1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e286459142_1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e540c61d4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e540c61d4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e286459142_1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e286459142_1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06157e161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06157e161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e540c61d4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e540c61d4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e50e563c4c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2e50e563c4c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de2ccab4ae_0_1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de2ccab4ae_0_1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Firstly, what are Large Language Models? These are machine learning models that have been trained over billions of lines of open-source code, granting them the ability to write new code. They’ve garnered plenty of media and research attention due to their surprising capabilities, and it seems that we can hardly read any tech news lately without being bombarded with the latest progress.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e50e563c4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e50e563c4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e50e563c4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e50e563c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e639a95be9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e639a95be9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e639a95be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e639a95be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Such as the SQL injection example that Hammond showed earlier - it’s functionally correct, it will work, but it is also vulnerable to certain types of SQL-injection inputs.</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e639a95be9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e639a95be9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e639a95be9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e639a95be9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e639a95be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e639a95be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e639a95be9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e639a95be9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e639a95be9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e639a95be9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e639a95be9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e639a95be9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de2ccab4ae_0_1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de2ccab4ae_0_1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e639a95be9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e639a95be9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Prompt injection was soft. “Hypothetical situation”, “under ethical boundaries”, “for academic research”</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2e639a95be9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2e639a95be9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Most vulnerabilities were in Ibex core and passed simulation</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e639a95be9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e639a95be9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Had to leverage prompt injection for each</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e639a95be9_0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2e639a95be9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e639a95be9_0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2e639a95be9_0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e639a95be9_0_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2e639a95be9_0_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e639a95be9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2e639a95be9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2e639a95be9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2e639a95be9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2e50e563c4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2e50e563c4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2e50e563c4c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2e50e563c4c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de2ccab4ae_0_1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de2ccab4ae_0_1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305fea170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305fea170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e50e563c4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2e50e563c4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de2ccab4ae_0_115: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Co-pilot is a commercial version of GPT-3 fine-tuned over code.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Basically, it's a deep neural network that was trained first on a huge amount of general text from the internet, so that it could be good at generating "plain language text" and then it was fine-tuned or trained again most of the code on GitHub. We don't actually know which parts of github, but the documentation suggests its a huge amount.- possibly all the open-source repositories. </a:t>
            </a:r>
            <a:endParaRPr/>
          </a:p>
          <a:p>
            <a:pPr indent="0" lvl="0" marL="0" rtl="0" algn="l">
              <a:spcBef>
                <a:spcPts val="0"/>
              </a:spcBef>
              <a:spcAft>
                <a:spcPts val="0"/>
              </a:spcAft>
              <a:buNone/>
            </a:pPr>
            <a:r>
              <a:t/>
            </a:r>
            <a:endParaRPr/>
          </a:p>
        </p:txBody>
      </p:sp>
      <p:sp>
        <p:nvSpPr>
          <p:cNvPr id="107" name="Google Shape;107;g2de2ccab4ae_0_1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de2ccab4ae_0_182: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Mention limited input size</a:t>
            </a:r>
            <a:endParaRPr/>
          </a:p>
        </p:txBody>
      </p:sp>
      <p:sp>
        <p:nvSpPr>
          <p:cNvPr id="125" name="Google Shape;125;g2de2ccab4ae_0_18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e282a40f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e282a40fa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e286459142_1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e286459142_1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sp>
        <p:nvSpPr>
          <p:cNvPr id="13" name="Google Shape;13;p2"/>
          <p:cNvSpPr txBox="1"/>
          <p:nvPr>
            <p:ph type="ctrTitle"/>
          </p:nvPr>
        </p:nvSpPr>
        <p:spPr>
          <a:xfrm>
            <a:off x="311700" y="624875"/>
            <a:ext cx="8520600" cy="792600"/>
          </a:xfrm>
          <a:prstGeom prst="rect">
            <a:avLst/>
          </a:prstGeom>
          <a:solidFill>
            <a:srgbClr val="57068C"/>
          </a:solidFill>
          <a:ln cap="flat" cmpd="sng" w="9525">
            <a:solidFill>
              <a:srgbClr val="57068C"/>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Clr>
                <a:srgbClr val="FFFFFF"/>
              </a:buClr>
              <a:buSzPts val="3600"/>
              <a:buFont typeface="Verdana"/>
              <a:buNone/>
              <a:defRPr sz="3600">
                <a:solidFill>
                  <a:srgbClr val="FFFFFF"/>
                </a:solidFill>
                <a:latin typeface="Verdana"/>
                <a:ea typeface="Verdana"/>
                <a:cs typeface="Verdana"/>
                <a:sym typeface="Verdana"/>
              </a:defRPr>
            </a:lvl1pPr>
            <a:lvl2pPr lvl="1" algn="ctr">
              <a:spcBef>
                <a:spcPts val="0"/>
              </a:spcBef>
              <a:spcAft>
                <a:spcPts val="0"/>
              </a:spcAft>
              <a:buSzPts val="4800"/>
              <a:buNone/>
              <a:defRPr sz="4800">
                <a:highlight>
                  <a:schemeClr val="lt1"/>
                </a:highlight>
              </a:defRPr>
            </a:lvl2pPr>
            <a:lvl3pPr lvl="2" algn="ctr">
              <a:spcBef>
                <a:spcPts val="0"/>
              </a:spcBef>
              <a:spcAft>
                <a:spcPts val="0"/>
              </a:spcAft>
              <a:buSzPts val="4800"/>
              <a:buNone/>
              <a:defRPr sz="4800">
                <a:highlight>
                  <a:schemeClr val="lt1"/>
                </a:highlight>
              </a:defRPr>
            </a:lvl3pPr>
            <a:lvl4pPr lvl="3" algn="ctr">
              <a:spcBef>
                <a:spcPts val="0"/>
              </a:spcBef>
              <a:spcAft>
                <a:spcPts val="0"/>
              </a:spcAft>
              <a:buSzPts val="4800"/>
              <a:buNone/>
              <a:defRPr sz="4800">
                <a:highlight>
                  <a:schemeClr val="lt1"/>
                </a:highlight>
              </a:defRPr>
            </a:lvl4pPr>
            <a:lvl5pPr lvl="4" algn="ctr">
              <a:spcBef>
                <a:spcPts val="0"/>
              </a:spcBef>
              <a:spcAft>
                <a:spcPts val="0"/>
              </a:spcAft>
              <a:buSzPts val="4800"/>
              <a:buNone/>
              <a:defRPr sz="4800">
                <a:highlight>
                  <a:schemeClr val="lt1"/>
                </a:highlight>
              </a:defRPr>
            </a:lvl5pPr>
            <a:lvl6pPr lvl="5" algn="ctr">
              <a:spcBef>
                <a:spcPts val="0"/>
              </a:spcBef>
              <a:spcAft>
                <a:spcPts val="0"/>
              </a:spcAft>
              <a:buSzPts val="4800"/>
              <a:buNone/>
              <a:defRPr sz="4800">
                <a:highlight>
                  <a:schemeClr val="lt1"/>
                </a:highlight>
              </a:defRPr>
            </a:lvl6pPr>
            <a:lvl7pPr lvl="6" algn="ctr">
              <a:spcBef>
                <a:spcPts val="0"/>
              </a:spcBef>
              <a:spcAft>
                <a:spcPts val="0"/>
              </a:spcAft>
              <a:buSzPts val="4800"/>
              <a:buNone/>
              <a:defRPr sz="4800">
                <a:highlight>
                  <a:schemeClr val="lt1"/>
                </a:highlight>
              </a:defRPr>
            </a:lvl7pPr>
            <a:lvl8pPr lvl="7" algn="ctr">
              <a:spcBef>
                <a:spcPts val="0"/>
              </a:spcBef>
              <a:spcAft>
                <a:spcPts val="0"/>
              </a:spcAft>
              <a:buSzPts val="4800"/>
              <a:buNone/>
              <a:defRPr sz="4800">
                <a:highlight>
                  <a:schemeClr val="lt1"/>
                </a:highlight>
              </a:defRPr>
            </a:lvl8pPr>
            <a:lvl9pPr lvl="8" algn="ctr">
              <a:spcBef>
                <a:spcPts val="0"/>
              </a:spcBef>
              <a:spcAft>
                <a:spcPts val="0"/>
              </a:spcAft>
              <a:buSzPts val="4800"/>
              <a:buNone/>
              <a:defRPr sz="4800">
                <a:highlight>
                  <a:schemeClr val="lt1"/>
                </a:highlight>
              </a:defRPr>
            </a:lvl9pPr>
          </a:lstStyle>
          <a:p/>
        </p:txBody>
      </p:sp>
      <p:sp>
        <p:nvSpPr>
          <p:cNvPr id="14" name="Google Shape;14;p2"/>
          <p:cNvSpPr txBox="1"/>
          <p:nvPr>
            <p:ph idx="1" type="subTitle"/>
          </p:nvPr>
        </p:nvSpPr>
        <p:spPr>
          <a:xfrm>
            <a:off x="311700" y="18895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Verdana"/>
              <a:buNone/>
              <a:defRPr sz="2400">
                <a:latin typeface="Verdana"/>
                <a:ea typeface="Verdana"/>
                <a:cs typeface="Verdana"/>
                <a:sym typeface="Verdana"/>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2"/>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6" name="Google Shape;16;p2"/>
          <p:cNvSpPr/>
          <p:nvPr/>
        </p:nvSpPr>
        <p:spPr>
          <a:xfrm>
            <a:off x="0" y="-15950"/>
            <a:ext cx="9144000" cy="486600"/>
          </a:xfrm>
          <a:prstGeom prst="rect">
            <a:avLst/>
          </a:pr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000000"/>
              </a:buClr>
              <a:buSzPts val="12000"/>
              <a:buNone/>
              <a:defRPr sz="12000">
                <a:solidFill>
                  <a:srgbClr val="000000"/>
                </a:solidFill>
              </a:defRPr>
            </a:lvl1pPr>
            <a:lvl2pPr lvl="1" algn="ctr">
              <a:spcBef>
                <a:spcPts val="0"/>
              </a:spcBef>
              <a:spcAft>
                <a:spcPts val="0"/>
              </a:spcAft>
              <a:buClr>
                <a:srgbClr val="000000"/>
              </a:buClr>
              <a:buSzPts val="12000"/>
              <a:buNone/>
              <a:defRPr sz="12000">
                <a:solidFill>
                  <a:srgbClr val="000000"/>
                </a:solidFill>
              </a:defRPr>
            </a:lvl2pPr>
            <a:lvl3pPr lvl="2" algn="ctr">
              <a:spcBef>
                <a:spcPts val="0"/>
              </a:spcBef>
              <a:spcAft>
                <a:spcPts val="0"/>
              </a:spcAft>
              <a:buClr>
                <a:srgbClr val="000000"/>
              </a:buClr>
              <a:buSzPts val="12000"/>
              <a:buNone/>
              <a:defRPr sz="12000">
                <a:solidFill>
                  <a:srgbClr val="000000"/>
                </a:solidFill>
              </a:defRPr>
            </a:lvl3pPr>
            <a:lvl4pPr lvl="3" algn="ctr">
              <a:spcBef>
                <a:spcPts val="0"/>
              </a:spcBef>
              <a:spcAft>
                <a:spcPts val="0"/>
              </a:spcAft>
              <a:buClr>
                <a:srgbClr val="000000"/>
              </a:buClr>
              <a:buSzPts val="12000"/>
              <a:buNone/>
              <a:defRPr sz="12000">
                <a:solidFill>
                  <a:srgbClr val="000000"/>
                </a:solidFill>
              </a:defRPr>
            </a:lvl4pPr>
            <a:lvl5pPr lvl="4" algn="ctr">
              <a:spcBef>
                <a:spcPts val="0"/>
              </a:spcBef>
              <a:spcAft>
                <a:spcPts val="0"/>
              </a:spcAft>
              <a:buClr>
                <a:srgbClr val="000000"/>
              </a:buClr>
              <a:buSzPts val="12000"/>
              <a:buNone/>
              <a:defRPr sz="12000">
                <a:solidFill>
                  <a:srgbClr val="000000"/>
                </a:solidFill>
              </a:defRPr>
            </a:lvl5pPr>
            <a:lvl6pPr lvl="5" algn="ctr">
              <a:spcBef>
                <a:spcPts val="0"/>
              </a:spcBef>
              <a:spcAft>
                <a:spcPts val="0"/>
              </a:spcAft>
              <a:buClr>
                <a:srgbClr val="000000"/>
              </a:buClr>
              <a:buSzPts val="12000"/>
              <a:buNone/>
              <a:defRPr sz="12000">
                <a:solidFill>
                  <a:srgbClr val="000000"/>
                </a:solidFill>
              </a:defRPr>
            </a:lvl6pPr>
            <a:lvl7pPr lvl="6" algn="ctr">
              <a:spcBef>
                <a:spcPts val="0"/>
              </a:spcBef>
              <a:spcAft>
                <a:spcPts val="0"/>
              </a:spcAft>
              <a:buClr>
                <a:srgbClr val="000000"/>
              </a:buClr>
              <a:buSzPts val="12000"/>
              <a:buNone/>
              <a:defRPr sz="12000">
                <a:solidFill>
                  <a:srgbClr val="000000"/>
                </a:solidFill>
              </a:defRPr>
            </a:lvl7pPr>
            <a:lvl8pPr lvl="7" algn="ctr">
              <a:spcBef>
                <a:spcPts val="0"/>
              </a:spcBef>
              <a:spcAft>
                <a:spcPts val="0"/>
              </a:spcAft>
              <a:buClr>
                <a:srgbClr val="000000"/>
              </a:buClr>
              <a:buSzPts val="12000"/>
              <a:buNone/>
              <a:defRPr sz="12000">
                <a:solidFill>
                  <a:srgbClr val="000000"/>
                </a:solidFill>
              </a:defRPr>
            </a:lvl8pPr>
            <a:lvl9pPr lvl="8" algn="ctr">
              <a:spcBef>
                <a:spcPts val="0"/>
              </a:spcBef>
              <a:spcAft>
                <a:spcPts val="0"/>
              </a:spcAft>
              <a:buClr>
                <a:srgbClr val="000000"/>
              </a:buClr>
              <a:buSzPts val="12000"/>
              <a:buNone/>
              <a:defRPr sz="12000">
                <a:solidFill>
                  <a:srgbClr val="000000"/>
                </a:solidFill>
              </a:defRPr>
            </a:lvl9pPr>
          </a:lstStyle>
          <a:p>
            <a:r>
              <a:t>xx%</a:t>
            </a:r>
          </a:p>
        </p:txBody>
      </p:sp>
      <p:sp>
        <p:nvSpPr>
          <p:cNvPr id="50" name="Google Shape;50;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1" name="Google Shape;51;p11"/>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4" name="Google Shape;54;p12"/>
          <p:cNvSpPr/>
          <p:nvPr/>
        </p:nvSpPr>
        <p:spPr>
          <a:xfrm>
            <a:off x="0" y="-15950"/>
            <a:ext cx="9144000" cy="486600"/>
          </a:xfrm>
          <a:prstGeom prst="rect">
            <a:avLst/>
          </a:pr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Clr>
                <a:srgbClr val="000000"/>
              </a:buClr>
              <a:buSzPts val="3600"/>
              <a:buNone/>
              <a:defRPr sz="3600">
                <a:solidFill>
                  <a:srgbClr val="000000"/>
                </a:solidFill>
              </a:defRPr>
            </a:lvl1pPr>
            <a:lvl2pPr lvl="1" algn="ctr">
              <a:spcBef>
                <a:spcPts val="0"/>
              </a:spcBef>
              <a:spcAft>
                <a:spcPts val="0"/>
              </a:spcAft>
              <a:buClr>
                <a:srgbClr val="000000"/>
              </a:buClr>
              <a:buSzPts val="3600"/>
              <a:buNone/>
              <a:defRPr sz="3600">
                <a:solidFill>
                  <a:srgbClr val="000000"/>
                </a:solidFill>
              </a:defRPr>
            </a:lvl2pPr>
            <a:lvl3pPr lvl="2" algn="ctr">
              <a:spcBef>
                <a:spcPts val="0"/>
              </a:spcBef>
              <a:spcAft>
                <a:spcPts val="0"/>
              </a:spcAft>
              <a:buClr>
                <a:srgbClr val="000000"/>
              </a:buClr>
              <a:buSzPts val="3600"/>
              <a:buNone/>
              <a:defRPr sz="3600">
                <a:solidFill>
                  <a:srgbClr val="000000"/>
                </a:solidFill>
              </a:defRPr>
            </a:lvl3pPr>
            <a:lvl4pPr lvl="3" algn="ctr">
              <a:spcBef>
                <a:spcPts val="0"/>
              </a:spcBef>
              <a:spcAft>
                <a:spcPts val="0"/>
              </a:spcAft>
              <a:buClr>
                <a:srgbClr val="000000"/>
              </a:buClr>
              <a:buSzPts val="3600"/>
              <a:buNone/>
              <a:defRPr sz="3600">
                <a:solidFill>
                  <a:srgbClr val="000000"/>
                </a:solidFill>
              </a:defRPr>
            </a:lvl4pPr>
            <a:lvl5pPr lvl="4" algn="ctr">
              <a:spcBef>
                <a:spcPts val="0"/>
              </a:spcBef>
              <a:spcAft>
                <a:spcPts val="0"/>
              </a:spcAft>
              <a:buClr>
                <a:srgbClr val="000000"/>
              </a:buClr>
              <a:buSzPts val="3600"/>
              <a:buNone/>
              <a:defRPr sz="3600">
                <a:solidFill>
                  <a:srgbClr val="000000"/>
                </a:solidFill>
              </a:defRPr>
            </a:lvl5pPr>
            <a:lvl6pPr lvl="5" algn="ctr">
              <a:spcBef>
                <a:spcPts val="0"/>
              </a:spcBef>
              <a:spcAft>
                <a:spcPts val="0"/>
              </a:spcAft>
              <a:buClr>
                <a:srgbClr val="000000"/>
              </a:buClr>
              <a:buSzPts val="3600"/>
              <a:buNone/>
              <a:defRPr sz="3600">
                <a:solidFill>
                  <a:srgbClr val="000000"/>
                </a:solidFill>
              </a:defRPr>
            </a:lvl6pPr>
            <a:lvl7pPr lvl="6" algn="ctr">
              <a:spcBef>
                <a:spcPts val="0"/>
              </a:spcBef>
              <a:spcAft>
                <a:spcPts val="0"/>
              </a:spcAft>
              <a:buClr>
                <a:srgbClr val="000000"/>
              </a:buClr>
              <a:buSzPts val="3600"/>
              <a:buNone/>
              <a:defRPr sz="3600">
                <a:solidFill>
                  <a:srgbClr val="000000"/>
                </a:solidFill>
              </a:defRPr>
            </a:lvl7pPr>
            <a:lvl8pPr lvl="7" algn="ctr">
              <a:spcBef>
                <a:spcPts val="0"/>
              </a:spcBef>
              <a:spcAft>
                <a:spcPts val="0"/>
              </a:spcAft>
              <a:buClr>
                <a:srgbClr val="000000"/>
              </a:buClr>
              <a:buSzPts val="3600"/>
              <a:buNone/>
              <a:defRPr sz="3600">
                <a:solidFill>
                  <a:srgbClr val="000000"/>
                </a:solidFill>
              </a:defRPr>
            </a:lvl8pPr>
            <a:lvl9pPr lvl="8" algn="ctr">
              <a:spcBef>
                <a:spcPts val="0"/>
              </a:spcBef>
              <a:spcAft>
                <a:spcPts val="0"/>
              </a:spcAft>
              <a:buClr>
                <a:srgbClr val="000000"/>
              </a:buClr>
              <a:buSzPts val="3600"/>
              <a:buNone/>
              <a:defRPr sz="3600">
                <a:solidFill>
                  <a:srgbClr val="000000"/>
                </a:solidFill>
              </a:defRPr>
            </a:lvl9pPr>
          </a:lstStyle>
          <a:p/>
        </p:txBody>
      </p:sp>
      <p:sp>
        <p:nvSpPr>
          <p:cNvPr id="19" name="Google Shape;19;p3"/>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idx="1" type="body"/>
          </p:nvPr>
        </p:nvSpPr>
        <p:spPr>
          <a:xfrm>
            <a:off x="311700" y="689675"/>
            <a:ext cx="8520600" cy="3416400"/>
          </a:xfrm>
          <a:prstGeom prst="rect">
            <a:avLst/>
          </a:prstGeom>
        </p:spPr>
        <p:txBody>
          <a:bodyPr anchorCtr="0" anchor="t" bIns="91425" lIns="91425" spcFirstLastPara="1" rIns="91425" wrap="square" tIns="91425">
            <a:noAutofit/>
          </a:bodyPr>
          <a:lstStyle>
            <a:lvl1pPr indent="-342900" lvl="0" marL="457200">
              <a:lnSpc>
                <a:spcPct val="150000"/>
              </a:lnSpc>
              <a:spcBef>
                <a:spcPts val="0"/>
              </a:spcBef>
              <a:spcAft>
                <a:spcPts val="0"/>
              </a:spcAft>
              <a:buSzPts val="1800"/>
              <a:buChar char="●"/>
              <a:defRPr/>
            </a:lvl1pPr>
            <a:lvl2pPr indent="-317500" lvl="1" marL="914400">
              <a:lnSpc>
                <a:spcPct val="150000"/>
              </a:lnSpc>
              <a:spcBef>
                <a:spcPts val="1600"/>
              </a:spcBef>
              <a:spcAft>
                <a:spcPts val="0"/>
              </a:spcAft>
              <a:buSzPts val="1400"/>
              <a:buChar char="○"/>
              <a:defRPr/>
            </a:lvl2pPr>
            <a:lvl3pPr indent="-317500" lvl="2" marL="1371600">
              <a:lnSpc>
                <a:spcPct val="150000"/>
              </a:lnSpc>
              <a:spcBef>
                <a:spcPts val="1600"/>
              </a:spcBef>
              <a:spcAft>
                <a:spcPts val="0"/>
              </a:spcAft>
              <a:buSzPts val="1400"/>
              <a:buChar char="■"/>
              <a:defRPr/>
            </a:lvl3pPr>
            <a:lvl4pPr indent="-317500" lvl="3" marL="1828800">
              <a:lnSpc>
                <a:spcPct val="150000"/>
              </a:lnSpc>
              <a:spcBef>
                <a:spcPts val="1600"/>
              </a:spcBef>
              <a:spcAft>
                <a:spcPts val="0"/>
              </a:spcAft>
              <a:buSzPts val="1400"/>
              <a:buChar char="●"/>
              <a:defRPr/>
            </a:lvl4pPr>
            <a:lvl5pPr indent="-317500" lvl="4" marL="2286000">
              <a:lnSpc>
                <a:spcPct val="150000"/>
              </a:lnSpc>
              <a:spcBef>
                <a:spcPts val="1600"/>
              </a:spcBef>
              <a:spcAft>
                <a:spcPts val="0"/>
              </a:spcAft>
              <a:buSzPts val="1400"/>
              <a:buChar char="○"/>
              <a:defRPr/>
            </a:lvl5pPr>
            <a:lvl6pPr indent="-317500" lvl="5" marL="2743200">
              <a:lnSpc>
                <a:spcPct val="150000"/>
              </a:lnSpc>
              <a:spcBef>
                <a:spcPts val="1600"/>
              </a:spcBef>
              <a:spcAft>
                <a:spcPts val="0"/>
              </a:spcAft>
              <a:buSzPts val="1400"/>
              <a:buChar char="■"/>
              <a:defRPr/>
            </a:lvl6pPr>
            <a:lvl7pPr indent="-317500" lvl="6" marL="3200400">
              <a:lnSpc>
                <a:spcPct val="150000"/>
              </a:lnSpc>
              <a:spcBef>
                <a:spcPts val="1600"/>
              </a:spcBef>
              <a:spcAft>
                <a:spcPts val="0"/>
              </a:spcAft>
              <a:buSzPts val="1400"/>
              <a:buChar char="●"/>
              <a:defRPr/>
            </a:lvl7pPr>
            <a:lvl8pPr indent="-317500" lvl="7" marL="3657600">
              <a:lnSpc>
                <a:spcPct val="150000"/>
              </a:lnSpc>
              <a:spcBef>
                <a:spcPts val="1600"/>
              </a:spcBef>
              <a:spcAft>
                <a:spcPts val="0"/>
              </a:spcAft>
              <a:buSzPts val="1400"/>
              <a:buChar char="○"/>
              <a:defRPr/>
            </a:lvl8pPr>
            <a:lvl9pPr indent="-317500" lvl="8" marL="4114800">
              <a:lnSpc>
                <a:spcPct val="150000"/>
              </a:lnSpc>
              <a:spcBef>
                <a:spcPts val="1600"/>
              </a:spcBef>
              <a:spcAft>
                <a:spcPts val="1600"/>
              </a:spcAft>
              <a:buSzPts val="1400"/>
              <a:buChar char="■"/>
              <a:defRPr/>
            </a:lvl9pPr>
          </a:lstStyle>
          <a:p/>
        </p:txBody>
      </p:sp>
      <p:sp>
        <p:nvSpPr>
          <p:cNvPr id="22" name="Google Shape;22;p4"/>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3" name="Google Shape;23;p4"/>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1pPr>
            <a:lvl2pPr lvl="1" rtl="0">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2pPr>
            <a:lvl3pPr lvl="2" rtl="0">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3pPr>
            <a:lvl4pPr lvl="3" rtl="0">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4pPr>
            <a:lvl5pPr lvl="4" rtl="0">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5pPr>
            <a:lvl6pPr lvl="5" rtl="0">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6pPr>
            <a:lvl7pPr lvl="6" rtl="0">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7pPr>
            <a:lvl8pPr lvl="7" rtl="0">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8pPr>
            <a:lvl9pPr lvl="8" rtl="0">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lvl1pPr lvl="0">
              <a:spcBef>
                <a:spcPts val="0"/>
              </a:spcBef>
              <a:spcAft>
                <a:spcPts val="0"/>
              </a:spcAft>
              <a:buSzPts val="2200"/>
              <a:buNon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p:txBody>
      </p:sp>
      <p:sp>
        <p:nvSpPr>
          <p:cNvPr id="26" name="Google Shape;26;p5"/>
          <p:cNvSpPr txBox="1"/>
          <p:nvPr>
            <p:ph idx="1" type="body"/>
          </p:nvPr>
        </p:nvSpPr>
        <p:spPr>
          <a:xfrm>
            <a:off x="311700" y="82532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82532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lvl1pPr lvl="0">
              <a:spcBef>
                <a:spcPts val="0"/>
              </a:spcBef>
              <a:spcAft>
                <a:spcPts val="0"/>
              </a:spcAft>
              <a:buSzPts val="2200"/>
              <a:buNon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p:txBody>
      </p:sp>
      <p:sp>
        <p:nvSpPr>
          <p:cNvPr id="31" name="Google Shape;31;p6"/>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87895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Clr>
                <a:srgbClr val="000000"/>
              </a:buClr>
              <a:buSzPts val="4800"/>
              <a:buNone/>
              <a:defRPr sz="4800">
                <a:solidFill>
                  <a:srgbClr val="000000"/>
                </a:solidFill>
              </a:defRPr>
            </a:lvl1pPr>
            <a:lvl2pPr lvl="1">
              <a:spcBef>
                <a:spcPts val="0"/>
              </a:spcBef>
              <a:spcAft>
                <a:spcPts val="0"/>
              </a:spcAft>
              <a:buClr>
                <a:srgbClr val="000000"/>
              </a:buClr>
              <a:buSzPts val="4800"/>
              <a:buNone/>
              <a:defRPr sz="4800">
                <a:solidFill>
                  <a:srgbClr val="000000"/>
                </a:solidFill>
              </a:defRPr>
            </a:lvl2pPr>
            <a:lvl3pPr lvl="2">
              <a:spcBef>
                <a:spcPts val="0"/>
              </a:spcBef>
              <a:spcAft>
                <a:spcPts val="0"/>
              </a:spcAft>
              <a:buClr>
                <a:srgbClr val="000000"/>
              </a:buClr>
              <a:buSzPts val="4800"/>
              <a:buNone/>
              <a:defRPr sz="4800">
                <a:solidFill>
                  <a:srgbClr val="000000"/>
                </a:solidFill>
              </a:defRPr>
            </a:lvl3pPr>
            <a:lvl4pPr lvl="3">
              <a:spcBef>
                <a:spcPts val="0"/>
              </a:spcBef>
              <a:spcAft>
                <a:spcPts val="0"/>
              </a:spcAft>
              <a:buClr>
                <a:srgbClr val="000000"/>
              </a:buClr>
              <a:buSzPts val="4800"/>
              <a:buNone/>
              <a:defRPr sz="4800">
                <a:solidFill>
                  <a:srgbClr val="000000"/>
                </a:solidFill>
              </a:defRPr>
            </a:lvl4pPr>
            <a:lvl5pPr lvl="4">
              <a:spcBef>
                <a:spcPts val="0"/>
              </a:spcBef>
              <a:spcAft>
                <a:spcPts val="0"/>
              </a:spcAft>
              <a:buClr>
                <a:srgbClr val="000000"/>
              </a:buClr>
              <a:buSzPts val="4800"/>
              <a:buNone/>
              <a:defRPr sz="4800">
                <a:solidFill>
                  <a:srgbClr val="000000"/>
                </a:solidFill>
              </a:defRPr>
            </a:lvl5pPr>
            <a:lvl6pPr lvl="5">
              <a:spcBef>
                <a:spcPts val="0"/>
              </a:spcBef>
              <a:spcAft>
                <a:spcPts val="0"/>
              </a:spcAft>
              <a:buClr>
                <a:srgbClr val="000000"/>
              </a:buClr>
              <a:buSzPts val="4800"/>
              <a:buNone/>
              <a:defRPr sz="4800">
                <a:solidFill>
                  <a:srgbClr val="000000"/>
                </a:solidFill>
              </a:defRPr>
            </a:lvl6pPr>
            <a:lvl7pPr lvl="6">
              <a:spcBef>
                <a:spcPts val="0"/>
              </a:spcBef>
              <a:spcAft>
                <a:spcPts val="0"/>
              </a:spcAft>
              <a:buClr>
                <a:srgbClr val="000000"/>
              </a:buClr>
              <a:buSzPts val="4800"/>
              <a:buNone/>
              <a:defRPr sz="4800">
                <a:solidFill>
                  <a:srgbClr val="000000"/>
                </a:solidFill>
              </a:defRPr>
            </a:lvl7pPr>
            <a:lvl8pPr lvl="7">
              <a:spcBef>
                <a:spcPts val="0"/>
              </a:spcBef>
              <a:spcAft>
                <a:spcPts val="0"/>
              </a:spcAft>
              <a:buClr>
                <a:srgbClr val="000000"/>
              </a:buClr>
              <a:buSzPts val="4800"/>
              <a:buNone/>
              <a:defRPr sz="4800">
                <a:solidFill>
                  <a:srgbClr val="000000"/>
                </a:solidFill>
              </a:defRPr>
            </a:lvl8pPr>
            <a:lvl9pPr lvl="8">
              <a:spcBef>
                <a:spcPts val="0"/>
              </a:spcBef>
              <a:spcAft>
                <a:spcPts val="0"/>
              </a:spcAft>
              <a:buClr>
                <a:srgbClr val="000000"/>
              </a:buClr>
              <a:buSzPts val="4800"/>
              <a:buNone/>
              <a:defRPr sz="4800">
                <a:solidFill>
                  <a:srgbClr val="000000"/>
                </a:solidFill>
              </a:defRPr>
            </a:lvl9pPr>
          </a:lstStyle>
          <a:p/>
        </p:txBody>
      </p:sp>
      <p:sp>
        <p:nvSpPr>
          <p:cNvPr id="38" name="Google Shape;38;p8"/>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000000"/>
              </a:buClr>
              <a:buSzPts val="4200"/>
              <a:buNone/>
              <a:defRPr sz="4200">
                <a:solidFill>
                  <a:srgbClr val="000000"/>
                </a:solidFill>
              </a:defRPr>
            </a:lvl1pPr>
            <a:lvl2pPr lvl="1" algn="ctr">
              <a:spcBef>
                <a:spcPts val="0"/>
              </a:spcBef>
              <a:spcAft>
                <a:spcPts val="0"/>
              </a:spcAft>
              <a:buClr>
                <a:srgbClr val="000000"/>
              </a:buClr>
              <a:buSzPts val="4200"/>
              <a:buNone/>
              <a:defRPr sz="4200">
                <a:solidFill>
                  <a:srgbClr val="000000"/>
                </a:solidFill>
              </a:defRPr>
            </a:lvl2pPr>
            <a:lvl3pPr lvl="2" algn="ctr">
              <a:spcBef>
                <a:spcPts val="0"/>
              </a:spcBef>
              <a:spcAft>
                <a:spcPts val="0"/>
              </a:spcAft>
              <a:buClr>
                <a:srgbClr val="000000"/>
              </a:buClr>
              <a:buSzPts val="4200"/>
              <a:buNone/>
              <a:defRPr sz="4200">
                <a:solidFill>
                  <a:srgbClr val="000000"/>
                </a:solidFill>
              </a:defRPr>
            </a:lvl3pPr>
            <a:lvl4pPr lvl="3" algn="ctr">
              <a:spcBef>
                <a:spcPts val="0"/>
              </a:spcBef>
              <a:spcAft>
                <a:spcPts val="0"/>
              </a:spcAft>
              <a:buClr>
                <a:srgbClr val="000000"/>
              </a:buClr>
              <a:buSzPts val="4200"/>
              <a:buNone/>
              <a:defRPr sz="4200">
                <a:solidFill>
                  <a:srgbClr val="000000"/>
                </a:solidFill>
              </a:defRPr>
            </a:lvl4pPr>
            <a:lvl5pPr lvl="4" algn="ctr">
              <a:spcBef>
                <a:spcPts val="0"/>
              </a:spcBef>
              <a:spcAft>
                <a:spcPts val="0"/>
              </a:spcAft>
              <a:buClr>
                <a:srgbClr val="000000"/>
              </a:buClr>
              <a:buSzPts val="4200"/>
              <a:buNone/>
              <a:defRPr sz="4200">
                <a:solidFill>
                  <a:srgbClr val="000000"/>
                </a:solidFill>
              </a:defRPr>
            </a:lvl5pPr>
            <a:lvl6pPr lvl="5" algn="ctr">
              <a:spcBef>
                <a:spcPts val="0"/>
              </a:spcBef>
              <a:spcAft>
                <a:spcPts val="0"/>
              </a:spcAft>
              <a:buClr>
                <a:srgbClr val="000000"/>
              </a:buClr>
              <a:buSzPts val="4200"/>
              <a:buNone/>
              <a:defRPr sz="4200">
                <a:solidFill>
                  <a:srgbClr val="000000"/>
                </a:solidFill>
              </a:defRPr>
            </a:lvl6pPr>
            <a:lvl7pPr lvl="6" algn="ctr">
              <a:spcBef>
                <a:spcPts val="0"/>
              </a:spcBef>
              <a:spcAft>
                <a:spcPts val="0"/>
              </a:spcAft>
              <a:buClr>
                <a:srgbClr val="000000"/>
              </a:buClr>
              <a:buSzPts val="4200"/>
              <a:buNone/>
              <a:defRPr sz="4200">
                <a:solidFill>
                  <a:srgbClr val="000000"/>
                </a:solidFill>
              </a:defRPr>
            </a:lvl7pPr>
            <a:lvl8pPr lvl="7" algn="ctr">
              <a:spcBef>
                <a:spcPts val="0"/>
              </a:spcBef>
              <a:spcAft>
                <a:spcPts val="0"/>
              </a:spcAft>
              <a:buClr>
                <a:srgbClr val="000000"/>
              </a:buClr>
              <a:buSzPts val="4200"/>
              <a:buNone/>
              <a:defRPr sz="4200">
                <a:solidFill>
                  <a:srgbClr val="000000"/>
                </a:solidFill>
              </a:defRPr>
            </a:lvl8pPr>
            <a:lvl9pPr lvl="8" algn="ctr">
              <a:spcBef>
                <a:spcPts val="0"/>
              </a:spcBef>
              <a:spcAft>
                <a:spcPts val="0"/>
              </a:spcAft>
              <a:buClr>
                <a:srgbClr val="000000"/>
              </a:buClr>
              <a:buSzPts val="4200"/>
              <a:buNone/>
              <a:defRPr sz="4200">
                <a:solidFill>
                  <a:srgbClr val="000000"/>
                </a:solidFill>
              </a:defRPr>
            </a:lvl9pPr>
          </a:lstStyle>
          <a:p/>
        </p:txBody>
      </p:sp>
      <p:sp>
        <p:nvSpPr>
          <p:cNvPr id="42" name="Google Shape;42;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4" name="Google Shape;44;p9"/>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7" name="Google Shape;47;p10"/>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p:nvPr/>
        </p:nvSpPr>
        <p:spPr>
          <a:xfrm>
            <a:off x="0" y="-7974"/>
            <a:ext cx="9144000" cy="439800"/>
          </a:xfrm>
          <a:prstGeom prst="rect">
            <a:avLst/>
          </a:prstGeom>
          <a:solidFill>
            <a:srgbClr val="57068C"/>
          </a:solidFill>
          <a:ln cap="flat" cmpd="sng" w="19050">
            <a:solidFill>
              <a:srgbClr val="57068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 name="Google Shape;7;p1"/>
          <p:cNvSpPr/>
          <p:nvPr/>
        </p:nvSpPr>
        <p:spPr>
          <a:xfrm>
            <a:off x="0" y="4879125"/>
            <a:ext cx="9144000" cy="264300"/>
          </a:xfrm>
          <a:prstGeom prst="rect">
            <a:avLst/>
          </a:prstGeom>
          <a:solidFill>
            <a:srgbClr val="57068C"/>
          </a:solidFill>
          <a:ln cap="flat" cmpd="sng" w="19050">
            <a:solidFill>
              <a:srgbClr val="57068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
          <p:cNvSpPr txBox="1"/>
          <p:nvPr>
            <p:ph type="title"/>
          </p:nvPr>
        </p:nvSpPr>
        <p:spPr>
          <a:xfrm>
            <a:off x="311700" y="0"/>
            <a:ext cx="8520600" cy="439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1pPr>
            <a:lvl2pPr lvl="1">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2pPr>
            <a:lvl3pPr lvl="2">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3pPr>
            <a:lvl4pPr lvl="3">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4pPr>
            <a:lvl5pPr lvl="4">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5pPr>
            <a:lvl6pPr lvl="5">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6pPr>
            <a:lvl7pPr lvl="6">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7pPr>
            <a:lvl8pPr lvl="7">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8pPr>
            <a:lvl9pPr lvl="8">
              <a:spcBef>
                <a:spcPts val="0"/>
              </a:spcBef>
              <a:spcAft>
                <a:spcPts val="0"/>
              </a:spcAft>
              <a:buClr>
                <a:srgbClr val="FFFFFF"/>
              </a:buClr>
              <a:buSzPts val="2200"/>
              <a:buFont typeface="Verdana"/>
              <a:buNone/>
              <a:defRPr sz="2200">
                <a:solidFill>
                  <a:srgbClr val="FFFFFF"/>
                </a:solidFill>
                <a:latin typeface="Verdana"/>
                <a:ea typeface="Verdana"/>
                <a:cs typeface="Verdana"/>
                <a:sym typeface="Verdana"/>
              </a:defRPr>
            </a:lvl9pPr>
          </a:lstStyle>
          <a:p/>
        </p:txBody>
      </p:sp>
      <p:sp>
        <p:nvSpPr>
          <p:cNvPr id="9" name="Google Shape;9;p1"/>
          <p:cNvSpPr txBox="1"/>
          <p:nvPr>
            <p:ph idx="1" type="body"/>
          </p:nvPr>
        </p:nvSpPr>
        <p:spPr>
          <a:xfrm>
            <a:off x="311700" y="669350"/>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10" name="Google Shape;10;p1"/>
          <p:cNvSpPr txBox="1"/>
          <p:nvPr>
            <p:ph idx="12" type="sldNum"/>
          </p:nvPr>
        </p:nvSpPr>
        <p:spPr>
          <a:xfrm>
            <a:off x="8595300" y="4879200"/>
            <a:ext cx="548700" cy="264300"/>
          </a:xfrm>
          <a:prstGeom prst="rect">
            <a:avLst/>
          </a:prstGeom>
          <a:noFill/>
          <a:ln>
            <a:noFill/>
          </a:ln>
        </p:spPr>
        <p:txBody>
          <a:bodyPr anchorCtr="0" anchor="ctr" bIns="91425" lIns="91425" spcFirstLastPara="1" rIns="91425" wrap="square" tIns="91425">
            <a:noAutofit/>
          </a:bodyPr>
          <a:lstStyle>
            <a:lvl1pPr lvl="0" algn="r">
              <a:buNone/>
              <a:defRPr sz="1000">
                <a:solidFill>
                  <a:srgbClr val="FFFFFF"/>
                </a:solidFill>
              </a:defRPr>
            </a:lvl1pPr>
            <a:lvl2pPr lvl="1" algn="r">
              <a:buNone/>
              <a:defRPr sz="1000">
                <a:solidFill>
                  <a:srgbClr val="FFFFFF"/>
                </a:solidFill>
              </a:defRPr>
            </a:lvl2pPr>
            <a:lvl3pPr lvl="2" algn="r">
              <a:buNone/>
              <a:defRPr sz="1000">
                <a:solidFill>
                  <a:srgbClr val="FFFFFF"/>
                </a:solidFill>
              </a:defRPr>
            </a:lvl3pPr>
            <a:lvl4pPr lvl="3" algn="r">
              <a:buNone/>
              <a:defRPr sz="1000">
                <a:solidFill>
                  <a:srgbClr val="FFFFFF"/>
                </a:solidFill>
              </a:defRPr>
            </a:lvl4pPr>
            <a:lvl5pPr lvl="4" algn="r">
              <a:buNone/>
              <a:defRPr sz="1000">
                <a:solidFill>
                  <a:srgbClr val="FFFFFF"/>
                </a:solidFill>
              </a:defRPr>
            </a:lvl5pPr>
            <a:lvl6pPr lvl="5" algn="r">
              <a:buNone/>
              <a:defRPr sz="1000">
                <a:solidFill>
                  <a:srgbClr val="FFFFFF"/>
                </a:solidFill>
              </a:defRPr>
            </a:lvl6pPr>
            <a:lvl7pPr lvl="6" algn="r">
              <a:buNone/>
              <a:defRPr sz="1000">
                <a:solidFill>
                  <a:srgbClr val="FFFFFF"/>
                </a:solidFill>
              </a:defRPr>
            </a:lvl7pPr>
            <a:lvl8pPr lvl="7" algn="r">
              <a:buNone/>
              <a:defRPr sz="1000">
                <a:solidFill>
                  <a:srgbClr val="FFFFFF"/>
                </a:solidFill>
              </a:defRPr>
            </a:lvl8pPr>
            <a:lvl9pPr lvl="8" algn="r">
              <a:buNone/>
              <a:defRPr sz="1000">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11" name="Google Shape;11;p1"/>
          <p:cNvSpPr txBox="1"/>
          <p:nvPr/>
        </p:nvSpPr>
        <p:spPr>
          <a:xfrm>
            <a:off x="2902500" y="4879200"/>
            <a:ext cx="3339000" cy="26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solidFill>
                <a:srgbClr val="FFFFFF"/>
              </a:solidFill>
              <a:latin typeface="Verdana"/>
              <a:ea typeface="Verdana"/>
              <a:cs typeface="Verdana"/>
              <a:sym typeface="Verdana"/>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image" Target="../media/image5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8.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6.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4.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6.png"/><Relationship Id="rId4" Type="http://schemas.openxmlformats.org/officeDocument/2006/relationships/image" Target="../media/image4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62.png"/><Relationship Id="rId4" Type="http://schemas.openxmlformats.org/officeDocument/2006/relationships/image" Target="../media/image4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2.png"/><Relationship Id="rId4" Type="http://schemas.openxmlformats.org/officeDocument/2006/relationships/image" Target="../media/image4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7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4.png"/><Relationship Id="rId11" Type="http://schemas.openxmlformats.org/officeDocument/2006/relationships/image" Target="../media/image9.png"/><Relationship Id="rId10" Type="http://schemas.openxmlformats.org/officeDocument/2006/relationships/image" Target="../media/image2.png"/><Relationship Id="rId9" Type="http://schemas.openxmlformats.org/officeDocument/2006/relationships/image" Target="../media/image15.png"/><Relationship Id="rId5" Type="http://schemas.openxmlformats.org/officeDocument/2006/relationships/image" Target="../media/image12.png"/><Relationship Id="rId6" Type="http://schemas.openxmlformats.org/officeDocument/2006/relationships/image" Target="../media/image11.png"/><Relationship Id="rId7" Type="http://schemas.openxmlformats.org/officeDocument/2006/relationships/image" Target="../media/image27.png"/><Relationship Id="rId8" Type="http://schemas.openxmlformats.org/officeDocument/2006/relationships/image" Target="../media/image1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4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6.png"/><Relationship Id="rId4" Type="http://schemas.openxmlformats.org/officeDocument/2006/relationships/image" Target="../media/image57.png"/><Relationship Id="rId5" Type="http://schemas.openxmlformats.org/officeDocument/2006/relationships/image" Target="../media/image5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drive.google.com/file/d/139F7Pmoh4hGTDi1dazqd-gn_hlbQDmDJ/view" TargetMode="External"/><Relationship Id="rId4" Type="http://schemas.openxmlformats.org/officeDocument/2006/relationships/image" Target="../media/image6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5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5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53.png"/><Relationship Id="rId4" Type="http://schemas.openxmlformats.org/officeDocument/2006/relationships/image" Target="../media/image71.png"/><Relationship Id="rId5" Type="http://schemas.openxmlformats.org/officeDocument/2006/relationships/image" Target="../media/image6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5.png"/><Relationship Id="rId6" Type="http://schemas.openxmlformats.org/officeDocument/2006/relationships/image" Target="../media/image1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58.png"/><Relationship Id="rId4" Type="http://schemas.openxmlformats.org/officeDocument/2006/relationships/image" Target="../media/image5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6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59.png"/><Relationship Id="rId4" Type="http://schemas.openxmlformats.org/officeDocument/2006/relationships/image" Target="../media/image66.png"/><Relationship Id="rId5" Type="http://schemas.openxmlformats.org/officeDocument/2006/relationships/image" Target="../media/image6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67.png"/><Relationship Id="rId4" Type="http://schemas.openxmlformats.org/officeDocument/2006/relationships/image" Target="../media/image6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69.png"/><Relationship Id="rId4" Type="http://schemas.openxmlformats.org/officeDocument/2006/relationships/image" Target="../media/image7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75.png"/><Relationship Id="rId4" Type="http://schemas.openxmlformats.org/officeDocument/2006/relationships/image" Target="../media/image7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7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hyperlink" Target="https://dl.acm.org/doi/10.1145/3380446.3430634" TargetMode="External"/><Relationship Id="rId4" Type="http://schemas.openxmlformats.org/officeDocument/2006/relationships/hyperlink" Target="https://ieeexplore.ieee.org/abstract/document/10137086" TargetMode="External"/><Relationship Id="rId5" Type="http://schemas.openxmlformats.org/officeDocument/2006/relationships/hyperlink" Target="https://doi.org/10.1109/mlcad58807.2023.10299874" TargetMode="External"/><Relationship Id="rId6" Type="http://schemas.openxmlformats.org/officeDocument/2006/relationships/hyperlink" Target="https://arxiv.org/abs/2405.02326" TargetMode="External"/><Relationship Id="rId7" Type="http://schemas.openxmlformats.org/officeDocument/2006/relationships/hyperlink" Target="https://arxiv.org/abs/2311.04887"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7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hyperlink" Target="https://tinyurl.com/2hu6fsvc" TargetMode="External"/><Relationship Id="rId4" Type="http://schemas.openxmlformats.org/officeDocument/2006/relationships/hyperlink" Target="https://colab.research.google.com/drive/1vaJXgKArX4ZkfexdWRBGRZGNtqiBFwJJ?usp=sharing" TargetMode="External"/><Relationship Id="rId5" Type="http://schemas.openxmlformats.org/officeDocument/2006/relationships/hyperlink" Target="https://colab.research.google.com/drive/1vaJXgKArX4ZkfexdWRBGRZGNtqiBFwJJ?usp=sharing" TargetMode="External"/><Relationship Id="rId6" Type="http://schemas.openxmlformats.org/officeDocument/2006/relationships/image" Target="../media/image7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0.png"/><Relationship Id="rId4" Type="http://schemas.openxmlformats.org/officeDocument/2006/relationships/image" Target="../media/image19.png"/><Relationship Id="rId9" Type="http://schemas.openxmlformats.org/officeDocument/2006/relationships/image" Target="../media/image31.png"/><Relationship Id="rId5" Type="http://schemas.openxmlformats.org/officeDocument/2006/relationships/image" Target="../media/image18.png"/><Relationship Id="rId6" Type="http://schemas.openxmlformats.org/officeDocument/2006/relationships/image" Target="../media/image8.png"/><Relationship Id="rId7" Type="http://schemas.openxmlformats.org/officeDocument/2006/relationships/image" Target="../media/image32.png"/><Relationship Id="rId8"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0" y="0"/>
            <a:ext cx="9144000" cy="1417500"/>
          </a:xfrm>
          <a:prstGeom prst="rect">
            <a:avLst/>
          </a:prstGeom>
          <a:ln cap="flat" cmpd="sng" w="9525">
            <a:solidFill>
              <a:srgbClr val="57068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3100">
                <a:solidFill>
                  <a:schemeClr val="lt1"/>
                </a:solidFill>
              </a:rPr>
              <a:t>From “Chip-Chat” to “AutoChip”</a:t>
            </a:r>
            <a:endParaRPr sz="3100">
              <a:solidFill>
                <a:schemeClr val="lt1"/>
              </a:solidFill>
            </a:endParaRPr>
          </a:p>
          <a:p>
            <a:pPr indent="0" lvl="0" marL="0" rtl="0" algn="ctr">
              <a:spcBef>
                <a:spcPts val="0"/>
              </a:spcBef>
              <a:spcAft>
                <a:spcPts val="0"/>
              </a:spcAft>
              <a:buNone/>
            </a:pPr>
            <a:r>
              <a:rPr lang="en-GB" sz="3100">
                <a:solidFill>
                  <a:schemeClr val="lt1"/>
                </a:solidFill>
              </a:rPr>
              <a:t>Applying LLMs to Digital Hardware Design</a:t>
            </a:r>
            <a:endParaRPr sz="3100">
              <a:solidFill>
                <a:schemeClr val="lt1"/>
              </a:solidFill>
            </a:endParaRPr>
          </a:p>
        </p:txBody>
      </p:sp>
      <p:sp>
        <p:nvSpPr>
          <p:cNvPr id="60" name="Google Shape;60;p13"/>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61" name="Google Shape;61;p13"/>
          <p:cNvSpPr txBox="1"/>
          <p:nvPr/>
        </p:nvSpPr>
        <p:spPr>
          <a:xfrm>
            <a:off x="2205900" y="4263600"/>
            <a:ext cx="47322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sz="1900"/>
          </a:p>
        </p:txBody>
      </p:sp>
      <p:sp>
        <p:nvSpPr>
          <p:cNvPr id="62" name="Google Shape;62;p13"/>
          <p:cNvSpPr txBox="1"/>
          <p:nvPr>
            <p:ph idx="1" type="subTitle"/>
          </p:nvPr>
        </p:nvSpPr>
        <p:spPr>
          <a:xfrm>
            <a:off x="311700" y="1595850"/>
            <a:ext cx="8520600" cy="97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2000"/>
              <a:t>Jason Blocklove</a:t>
            </a:r>
            <a:endParaRPr b="1" sz="2000"/>
          </a:p>
          <a:p>
            <a:pPr indent="0" lvl="0" marL="0" rtl="0" algn="ctr">
              <a:spcBef>
                <a:spcPts val="0"/>
              </a:spcBef>
              <a:spcAft>
                <a:spcPts val="0"/>
              </a:spcAft>
              <a:buNone/>
            </a:pPr>
            <a:r>
              <a:t/>
            </a:r>
            <a:endParaRPr sz="2000"/>
          </a:p>
          <a:p>
            <a:pPr indent="0" lvl="0" marL="0" rtl="0" algn="ctr">
              <a:spcBef>
                <a:spcPts val="0"/>
              </a:spcBef>
              <a:spcAft>
                <a:spcPts val="0"/>
              </a:spcAft>
              <a:buClr>
                <a:schemeClr val="dk1"/>
              </a:buClr>
              <a:buSzPts val="1100"/>
              <a:buFont typeface="Arial"/>
              <a:buNone/>
            </a:pPr>
            <a:r>
              <a:rPr lang="en-GB" sz="1400"/>
              <a:t>June 2024</a:t>
            </a:r>
            <a:endParaRPr sz="1400"/>
          </a:p>
          <a:p>
            <a:pPr indent="0" lvl="0" marL="0" rtl="0" algn="ctr">
              <a:spcBef>
                <a:spcPts val="0"/>
              </a:spcBef>
              <a:spcAft>
                <a:spcPts val="0"/>
              </a:spcAft>
              <a:buClr>
                <a:schemeClr val="dk1"/>
              </a:buClr>
              <a:buSzPts val="1100"/>
              <a:buFont typeface="Arial"/>
              <a:buNone/>
            </a:pPr>
            <a:r>
              <a:t/>
            </a:r>
            <a:endParaRPr sz="2000"/>
          </a:p>
          <a:p>
            <a:pPr indent="0" lvl="0" marL="0" rtl="0" algn="ctr">
              <a:spcBef>
                <a:spcPts val="0"/>
              </a:spcBef>
              <a:spcAft>
                <a:spcPts val="0"/>
              </a:spcAft>
              <a:buNone/>
            </a:pPr>
            <a:r>
              <a:t/>
            </a:r>
            <a:endParaRPr sz="2000"/>
          </a:p>
        </p:txBody>
      </p:sp>
      <p:pic>
        <p:nvPicPr>
          <p:cNvPr id="63" name="Google Shape;63;p13"/>
          <p:cNvPicPr preferRelativeResize="0"/>
          <p:nvPr/>
        </p:nvPicPr>
        <p:blipFill rotWithShape="1">
          <a:blip r:embed="rId3">
            <a:alphaModFix/>
          </a:blip>
          <a:srcRect b="3435" l="16042" r="14421" t="6384"/>
          <a:stretch/>
        </p:blipFill>
        <p:spPr>
          <a:xfrm>
            <a:off x="3983850" y="2830525"/>
            <a:ext cx="1176299" cy="1525524"/>
          </a:xfrm>
          <a:prstGeom prst="rect">
            <a:avLst/>
          </a:prstGeom>
          <a:noFill/>
          <a:ln>
            <a:noFill/>
          </a:ln>
        </p:spPr>
      </p:pic>
      <p:pic>
        <p:nvPicPr>
          <p:cNvPr id="64" name="Google Shape;64;p13"/>
          <p:cNvPicPr preferRelativeResize="0"/>
          <p:nvPr/>
        </p:nvPicPr>
        <p:blipFill>
          <a:blip r:embed="rId4">
            <a:alphaModFix/>
          </a:blip>
          <a:stretch>
            <a:fillRect/>
          </a:stretch>
        </p:blipFill>
        <p:spPr>
          <a:xfrm>
            <a:off x="1953638" y="2936763"/>
            <a:ext cx="1257725" cy="1313050"/>
          </a:xfrm>
          <a:prstGeom prst="rect">
            <a:avLst/>
          </a:prstGeom>
          <a:noFill/>
          <a:ln>
            <a:noFill/>
          </a:ln>
        </p:spPr>
      </p:pic>
      <p:pic>
        <p:nvPicPr>
          <p:cNvPr id="65" name="Google Shape;65;p13"/>
          <p:cNvPicPr preferRelativeResize="0"/>
          <p:nvPr/>
        </p:nvPicPr>
        <p:blipFill rotWithShape="1">
          <a:blip r:embed="rId5">
            <a:alphaModFix/>
          </a:blip>
          <a:srcRect b="0" l="0" r="0" t="0"/>
          <a:stretch/>
        </p:blipFill>
        <p:spPr>
          <a:xfrm>
            <a:off x="5932634" y="2936774"/>
            <a:ext cx="1653541" cy="12329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2"/>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Chip-Chat (2023)</a:t>
            </a:r>
            <a:endParaRPr/>
          </a:p>
        </p:txBody>
      </p:sp>
      <p:sp>
        <p:nvSpPr>
          <p:cNvPr id="162" name="Google Shape;162;p22"/>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63" name="Google Shape;163;p22"/>
          <p:cNvSpPr txBox="1"/>
          <p:nvPr>
            <p:ph idx="1" type="body"/>
          </p:nvPr>
        </p:nvSpPr>
        <p:spPr>
          <a:xfrm>
            <a:off x="311700" y="689675"/>
            <a:ext cx="8520600" cy="34164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Helvetica Neue"/>
              <a:buChar char="●"/>
            </a:pPr>
            <a:r>
              <a:rPr lang="en-GB">
                <a:latin typeface="Helvetica Neue"/>
                <a:ea typeface="Helvetica Neue"/>
                <a:cs typeface="Helvetica Neue"/>
                <a:sym typeface="Helvetica Neue"/>
              </a:rPr>
              <a:t>Can we use human feedback (a “conversation”) to create a complex design?</a:t>
            </a:r>
            <a:endParaRPr>
              <a:latin typeface="Helvetica Neue"/>
              <a:ea typeface="Helvetica Neue"/>
              <a:cs typeface="Helvetica Neue"/>
              <a:sym typeface="Helvetica Neue"/>
            </a:endParaRPr>
          </a:p>
          <a:p>
            <a:pPr indent="-368300" lvl="0" marL="457200" rtl="0" algn="l">
              <a:lnSpc>
                <a:spcPct val="115000"/>
              </a:lnSpc>
              <a:spcBef>
                <a:spcPts val="0"/>
              </a:spcBef>
              <a:spcAft>
                <a:spcPts val="0"/>
              </a:spcAft>
              <a:buSzPts val="2200"/>
              <a:buFont typeface="Helvetica Neue"/>
              <a:buChar char="●"/>
            </a:pPr>
            <a:r>
              <a:rPr lang="en-GB">
                <a:latin typeface="Helvetica Neue"/>
                <a:ea typeface="Helvetica Neue"/>
                <a:cs typeface="Helvetica Neue"/>
                <a:sym typeface="Helvetica Neue"/>
              </a:rPr>
              <a:t>Can we use that feedback to make a design within certain constraints?</a:t>
            </a:r>
            <a:endParaRPr>
              <a:latin typeface="Helvetica Neue"/>
              <a:ea typeface="Helvetica Neue"/>
              <a:cs typeface="Helvetica Neue"/>
              <a:sym typeface="Helvetica Neue"/>
            </a:endParaRPr>
          </a:p>
          <a:p>
            <a:pPr indent="-342900" lvl="0" marL="457200" rtl="0" algn="l">
              <a:lnSpc>
                <a:spcPct val="115000"/>
              </a:lnSpc>
              <a:spcBef>
                <a:spcPts val="0"/>
              </a:spcBef>
              <a:spcAft>
                <a:spcPts val="0"/>
              </a:spcAft>
              <a:buSzPts val="1800"/>
              <a:buFont typeface="Helvetica Neue"/>
              <a:buChar char="●"/>
            </a:pPr>
            <a:r>
              <a:rPr lang="en-GB">
                <a:latin typeface="Helvetica Neue"/>
                <a:ea typeface="Helvetica Neue"/>
                <a:cs typeface="Helvetica Neue"/>
                <a:sym typeface="Helvetica Neue"/>
              </a:rPr>
              <a:t>Let’s try make an (8-bit) processor</a:t>
            </a:r>
            <a:endParaRPr/>
          </a:p>
        </p:txBody>
      </p:sp>
      <p:pic>
        <p:nvPicPr>
          <p:cNvPr id="164" name="Google Shape;164;p22"/>
          <p:cNvPicPr preferRelativeResize="0"/>
          <p:nvPr/>
        </p:nvPicPr>
        <p:blipFill>
          <a:blip r:embed="rId3">
            <a:alphaModFix/>
          </a:blip>
          <a:stretch>
            <a:fillRect/>
          </a:stretch>
        </p:blipFill>
        <p:spPr>
          <a:xfrm>
            <a:off x="1428888" y="2395900"/>
            <a:ext cx="6286225" cy="1967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3"/>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70" name="Google Shape;170;p23"/>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1" name="Google Shape;171;p23"/>
          <p:cNvPicPr preferRelativeResize="0"/>
          <p:nvPr/>
        </p:nvPicPr>
        <p:blipFill>
          <a:blip r:embed="rId3">
            <a:alphaModFix/>
          </a:blip>
          <a:stretch>
            <a:fillRect/>
          </a:stretch>
        </p:blipFill>
        <p:spPr>
          <a:xfrm>
            <a:off x="1482263" y="609375"/>
            <a:ext cx="6179480" cy="41078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4"/>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77" name="Google Shape;177;p24"/>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8" name="Google Shape;178;p24"/>
          <p:cNvPicPr preferRelativeResize="0"/>
          <p:nvPr/>
        </p:nvPicPr>
        <p:blipFill>
          <a:blip r:embed="rId3">
            <a:alphaModFix/>
          </a:blip>
          <a:stretch>
            <a:fillRect/>
          </a:stretch>
        </p:blipFill>
        <p:spPr>
          <a:xfrm>
            <a:off x="1181100" y="863225"/>
            <a:ext cx="6781800" cy="3543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5"/>
          <p:cNvSpPr txBox="1"/>
          <p:nvPr>
            <p:ph idx="1" type="body"/>
          </p:nvPr>
        </p:nvSpPr>
        <p:spPr>
          <a:xfrm>
            <a:off x="311700" y="689675"/>
            <a:ext cx="8520600" cy="34164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Helvetica Neue"/>
              <a:buChar char="●"/>
            </a:pPr>
            <a:r>
              <a:rPr lang="en-GB">
                <a:latin typeface="Helvetica Neue"/>
                <a:ea typeface="Helvetica Neue"/>
                <a:cs typeface="Helvetica Neue"/>
                <a:sym typeface="Helvetica Neue"/>
              </a:rPr>
              <a:t>What we have done up to this point is “chip-chat”, talking with the LLMs to generate 100% of our Verilog</a:t>
            </a:r>
            <a:endParaRPr>
              <a:latin typeface="Helvetica Neue"/>
              <a:ea typeface="Helvetica Neue"/>
              <a:cs typeface="Helvetica Neue"/>
              <a:sym typeface="Helvetica Neue"/>
            </a:endParaRPr>
          </a:p>
          <a:p>
            <a:pPr indent="-342900" lvl="0" marL="457200" rtl="0" algn="l">
              <a:lnSpc>
                <a:spcPct val="115000"/>
              </a:lnSpc>
              <a:spcBef>
                <a:spcPts val="1000"/>
              </a:spcBef>
              <a:spcAft>
                <a:spcPts val="0"/>
              </a:spcAft>
              <a:buSzPts val="1800"/>
              <a:buFont typeface="Helvetica Neue"/>
              <a:buChar char="●"/>
            </a:pPr>
            <a:r>
              <a:rPr lang="en-GB">
                <a:latin typeface="Helvetica Neue"/>
                <a:ea typeface="Helvetica Neue"/>
                <a:cs typeface="Helvetica Neue"/>
                <a:sym typeface="Helvetica Neue"/>
              </a:rPr>
              <a:t>Is this practical? </a:t>
            </a:r>
            <a:endParaRPr>
              <a:latin typeface="Helvetica Neue"/>
              <a:ea typeface="Helvetica Neue"/>
              <a:cs typeface="Helvetica Neue"/>
              <a:sym typeface="Helvetica Neue"/>
            </a:endParaRPr>
          </a:p>
          <a:p>
            <a:pPr indent="-317500" lvl="1" marL="914400" rtl="0" algn="l">
              <a:lnSpc>
                <a:spcPct val="115000"/>
              </a:lnSpc>
              <a:spcBef>
                <a:spcPts val="1000"/>
              </a:spcBef>
              <a:spcAft>
                <a:spcPts val="0"/>
              </a:spcAft>
              <a:buSzPts val="1400"/>
              <a:buFont typeface="Helvetica Neue"/>
              <a:buChar char="○"/>
            </a:pPr>
            <a:r>
              <a:rPr lang="en-GB">
                <a:latin typeface="Helvetica Neue"/>
                <a:ea typeface="Helvetica Neue"/>
                <a:cs typeface="Helvetica Neue"/>
                <a:sym typeface="Helvetica Neue"/>
              </a:rPr>
              <a:t>Scalability concerns</a:t>
            </a:r>
            <a:endParaRPr>
              <a:latin typeface="Helvetica Neue"/>
              <a:ea typeface="Helvetica Neue"/>
              <a:cs typeface="Helvetica Neue"/>
              <a:sym typeface="Helvetica Neue"/>
            </a:endParaRPr>
          </a:p>
          <a:p>
            <a:pPr indent="-317500" lvl="1" marL="914400" rtl="0" algn="l">
              <a:lnSpc>
                <a:spcPct val="115000"/>
              </a:lnSpc>
              <a:spcBef>
                <a:spcPts val="1000"/>
              </a:spcBef>
              <a:spcAft>
                <a:spcPts val="0"/>
              </a:spcAft>
              <a:buSzPts val="1400"/>
              <a:buFont typeface="Helvetica Neue"/>
              <a:buChar char="○"/>
            </a:pPr>
            <a:r>
              <a:rPr lang="en-GB">
                <a:latin typeface="Helvetica Neue"/>
                <a:ea typeface="Helvetica Neue"/>
                <a:cs typeface="Helvetica Neue"/>
                <a:sym typeface="Helvetica Neue"/>
              </a:rPr>
              <a:t>Third party models</a:t>
            </a:r>
            <a:endParaRPr>
              <a:latin typeface="Helvetica Neue"/>
              <a:ea typeface="Helvetica Neue"/>
              <a:cs typeface="Helvetica Neue"/>
              <a:sym typeface="Helvetica Neue"/>
            </a:endParaRPr>
          </a:p>
          <a:p>
            <a:pPr indent="-317500" lvl="1" marL="914400" rtl="0" algn="l">
              <a:lnSpc>
                <a:spcPct val="115000"/>
              </a:lnSpc>
              <a:spcBef>
                <a:spcPts val="1000"/>
              </a:spcBef>
              <a:spcAft>
                <a:spcPts val="0"/>
              </a:spcAft>
              <a:buSzPts val="1400"/>
              <a:buFont typeface="Helvetica Neue"/>
              <a:buChar char="○"/>
            </a:pPr>
            <a:r>
              <a:rPr lang="en-GB">
                <a:latin typeface="Helvetica Neue"/>
                <a:ea typeface="Helvetica Neue"/>
                <a:cs typeface="Helvetica Neue"/>
                <a:sym typeface="Helvetica Neue"/>
              </a:rPr>
              <a:t>Human component</a:t>
            </a:r>
            <a:endParaRPr>
              <a:latin typeface="Helvetica Neue"/>
              <a:ea typeface="Helvetica Neue"/>
              <a:cs typeface="Helvetica Neue"/>
              <a:sym typeface="Helvetica Neue"/>
            </a:endParaRPr>
          </a:p>
          <a:p>
            <a:pPr indent="-317500" lvl="1" marL="914400" rtl="0" algn="l">
              <a:lnSpc>
                <a:spcPct val="115000"/>
              </a:lnSpc>
              <a:spcBef>
                <a:spcPts val="1000"/>
              </a:spcBef>
              <a:spcAft>
                <a:spcPts val="0"/>
              </a:spcAft>
              <a:buSzPts val="1400"/>
              <a:buFont typeface="Helvetica Neue"/>
              <a:buChar char="○"/>
            </a:pPr>
            <a:r>
              <a:rPr lang="en-GB">
                <a:latin typeface="Helvetica Neue"/>
                <a:ea typeface="Helvetica Neue"/>
                <a:cs typeface="Helvetica Neue"/>
                <a:sym typeface="Helvetica Neue"/>
              </a:rPr>
              <a:t>Correctness?</a:t>
            </a:r>
            <a:endParaRPr>
              <a:latin typeface="Helvetica Neue"/>
              <a:ea typeface="Helvetica Neue"/>
              <a:cs typeface="Helvetica Neue"/>
              <a:sym typeface="Helvetica Neue"/>
            </a:endParaRPr>
          </a:p>
          <a:p>
            <a:pPr indent="0" lvl="0" marL="0" rtl="0" algn="l">
              <a:spcBef>
                <a:spcPts val="1000"/>
              </a:spcBef>
              <a:spcAft>
                <a:spcPts val="1600"/>
              </a:spcAft>
              <a:buNone/>
            </a:pPr>
            <a:r>
              <a:t/>
            </a:r>
            <a:endParaRPr/>
          </a:p>
        </p:txBody>
      </p:sp>
      <p:sp>
        <p:nvSpPr>
          <p:cNvPr id="184" name="Google Shape;184;p25"/>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85" name="Google Shape;185;p25"/>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6" name="Google Shape;186;p25"/>
          <p:cNvPicPr preferRelativeResize="0"/>
          <p:nvPr/>
        </p:nvPicPr>
        <p:blipFill>
          <a:blip r:embed="rId3">
            <a:alphaModFix/>
          </a:blip>
          <a:stretch>
            <a:fillRect/>
          </a:stretch>
        </p:blipFill>
        <p:spPr>
          <a:xfrm>
            <a:off x="4136975" y="1478000"/>
            <a:ext cx="4126325" cy="2927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6"/>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92" name="Google Shape;192;p26"/>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Evaluating LLMs via “Script”-ed design flows (2023)</a:t>
            </a:r>
            <a:endParaRPr/>
          </a:p>
        </p:txBody>
      </p:sp>
      <p:pic>
        <p:nvPicPr>
          <p:cNvPr id="193" name="Google Shape;193;p26"/>
          <p:cNvPicPr preferRelativeResize="0"/>
          <p:nvPr/>
        </p:nvPicPr>
        <p:blipFill>
          <a:blip r:embed="rId3">
            <a:alphaModFix/>
          </a:blip>
          <a:stretch>
            <a:fillRect/>
          </a:stretch>
        </p:blipFill>
        <p:spPr>
          <a:xfrm>
            <a:off x="2245713" y="1167650"/>
            <a:ext cx="4652574" cy="3066700"/>
          </a:xfrm>
          <a:prstGeom prst="rect">
            <a:avLst/>
          </a:prstGeom>
          <a:noFill/>
          <a:ln>
            <a:noFill/>
          </a:ln>
        </p:spPr>
      </p:pic>
      <p:sp>
        <p:nvSpPr>
          <p:cNvPr id="194" name="Google Shape;194;p26"/>
          <p:cNvSpPr txBox="1"/>
          <p:nvPr>
            <p:ph idx="1" type="body"/>
          </p:nvPr>
        </p:nvSpPr>
        <p:spPr>
          <a:xfrm>
            <a:off x="3121488" y="635000"/>
            <a:ext cx="2901000" cy="439800"/>
          </a:xfrm>
          <a:prstGeom prst="rect">
            <a:avLst/>
          </a:prstGeom>
          <a:solidFill>
            <a:schemeClr val="lt2"/>
          </a:solidFill>
        </p:spPr>
        <p:txBody>
          <a:bodyPr anchorCtr="0" anchor="t" bIns="91425" lIns="91425" spcFirstLastPara="1" rIns="91425" wrap="square" tIns="91425">
            <a:noAutofit/>
          </a:bodyPr>
          <a:lstStyle/>
          <a:p>
            <a:pPr indent="0" lvl="0" marL="0" rtl="0" algn="l">
              <a:spcBef>
                <a:spcPts val="0"/>
              </a:spcBef>
              <a:spcAft>
                <a:spcPts val="1600"/>
              </a:spcAft>
              <a:buNone/>
            </a:pPr>
            <a:r>
              <a:rPr i="1" lang="en-GB" sz="1600"/>
              <a:t>Structured conversation flow</a:t>
            </a:r>
            <a:endParaRPr i="1" sz="1600"/>
          </a:p>
        </p:txBody>
      </p:sp>
      <p:sp>
        <p:nvSpPr>
          <p:cNvPr id="195" name="Google Shape;195;p26"/>
          <p:cNvSpPr txBox="1"/>
          <p:nvPr/>
        </p:nvSpPr>
        <p:spPr>
          <a:xfrm>
            <a:off x="1708200" y="4463250"/>
            <a:ext cx="57276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solidFill>
                <a:srgbClr val="666666"/>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7"/>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01" name="Google Shape;201;p27"/>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Prompting Strategy</a:t>
            </a:r>
            <a:endParaRPr/>
          </a:p>
        </p:txBody>
      </p:sp>
      <p:pic>
        <p:nvPicPr>
          <p:cNvPr id="202" name="Google Shape;202;p27"/>
          <p:cNvPicPr preferRelativeResize="0"/>
          <p:nvPr/>
        </p:nvPicPr>
        <p:blipFill>
          <a:blip r:embed="rId3">
            <a:alphaModFix/>
          </a:blip>
          <a:stretch>
            <a:fillRect/>
          </a:stretch>
        </p:blipFill>
        <p:spPr>
          <a:xfrm>
            <a:off x="98438" y="634075"/>
            <a:ext cx="8947124" cy="2571825"/>
          </a:xfrm>
          <a:prstGeom prst="rect">
            <a:avLst/>
          </a:prstGeom>
          <a:noFill/>
          <a:ln>
            <a:noFill/>
          </a:ln>
        </p:spPr>
      </p:pic>
      <p:pic>
        <p:nvPicPr>
          <p:cNvPr id="203" name="Google Shape;203;p27"/>
          <p:cNvPicPr preferRelativeResize="0"/>
          <p:nvPr/>
        </p:nvPicPr>
        <p:blipFill>
          <a:blip r:embed="rId4">
            <a:alphaModFix/>
          </a:blip>
          <a:stretch>
            <a:fillRect/>
          </a:stretch>
        </p:blipFill>
        <p:spPr>
          <a:xfrm>
            <a:off x="98450" y="3489575"/>
            <a:ext cx="8947099" cy="101693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8"/>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09" name="Google Shape;209;p28"/>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0" name="Google Shape;210;p28"/>
          <p:cNvPicPr preferRelativeResize="0"/>
          <p:nvPr/>
        </p:nvPicPr>
        <p:blipFill>
          <a:blip r:embed="rId3">
            <a:alphaModFix/>
          </a:blip>
          <a:stretch>
            <a:fillRect/>
          </a:stretch>
        </p:blipFill>
        <p:spPr>
          <a:xfrm>
            <a:off x="661737" y="584400"/>
            <a:ext cx="7820524" cy="1472325"/>
          </a:xfrm>
          <a:prstGeom prst="rect">
            <a:avLst/>
          </a:prstGeom>
          <a:noFill/>
          <a:ln>
            <a:noFill/>
          </a:ln>
        </p:spPr>
      </p:pic>
      <p:pic>
        <p:nvPicPr>
          <p:cNvPr id="211" name="Google Shape;211;p28"/>
          <p:cNvPicPr preferRelativeResize="0"/>
          <p:nvPr/>
        </p:nvPicPr>
        <p:blipFill>
          <a:blip r:embed="rId4">
            <a:alphaModFix/>
          </a:blip>
          <a:stretch>
            <a:fillRect/>
          </a:stretch>
        </p:blipFill>
        <p:spPr>
          <a:xfrm>
            <a:off x="690763" y="2201326"/>
            <a:ext cx="7762462" cy="2425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9"/>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17" name="Google Shape;217;p29"/>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8" name="Google Shape;218;p29"/>
          <p:cNvPicPr preferRelativeResize="0"/>
          <p:nvPr/>
        </p:nvPicPr>
        <p:blipFill>
          <a:blip r:embed="rId3">
            <a:alphaModFix/>
          </a:blip>
          <a:stretch>
            <a:fillRect/>
          </a:stretch>
        </p:blipFill>
        <p:spPr>
          <a:xfrm>
            <a:off x="820751" y="601550"/>
            <a:ext cx="3082575" cy="3636601"/>
          </a:xfrm>
          <a:prstGeom prst="rect">
            <a:avLst/>
          </a:prstGeom>
          <a:noFill/>
          <a:ln>
            <a:noFill/>
          </a:ln>
        </p:spPr>
      </p:pic>
      <p:pic>
        <p:nvPicPr>
          <p:cNvPr id="219" name="Google Shape;219;p29"/>
          <p:cNvPicPr preferRelativeResize="0"/>
          <p:nvPr/>
        </p:nvPicPr>
        <p:blipFill>
          <a:blip r:embed="rId4">
            <a:alphaModFix/>
          </a:blip>
          <a:stretch>
            <a:fillRect/>
          </a:stretch>
        </p:blipFill>
        <p:spPr>
          <a:xfrm>
            <a:off x="4572000" y="601550"/>
            <a:ext cx="3082575" cy="2721034"/>
          </a:xfrm>
          <a:prstGeom prst="rect">
            <a:avLst/>
          </a:prstGeom>
          <a:noFill/>
          <a:ln>
            <a:noFill/>
          </a:ln>
        </p:spPr>
      </p:pic>
      <p:sp>
        <p:nvSpPr>
          <p:cNvPr id="220" name="Google Shape;220;p29"/>
          <p:cNvSpPr txBox="1"/>
          <p:nvPr/>
        </p:nvSpPr>
        <p:spPr>
          <a:xfrm>
            <a:off x="1666200" y="4268450"/>
            <a:ext cx="1391700" cy="36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800">
                <a:solidFill>
                  <a:schemeClr val="dk2"/>
                </a:solidFill>
              </a:rPr>
              <a:t>ChatGPT-4</a:t>
            </a:r>
            <a:endParaRPr sz="1800">
              <a:solidFill>
                <a:schemeClr val="dk2"/>
              </a:solidFill>
            </a:endParaRPr>
          </a:p>
        </p:txBody>
      </p:sp>
      <p:sp>
        <p:nvSpPr>
          <p:cNvPr id="221" name="Google Shape;221;p29"/>
          <p:cNvSpPr txBox="1"/>
          <p:nvPr/>
        </p:nvSpPr>
        <p:spPr>
          <a:xfrm>
            <a:off x="5314839" y="3357825"/>
            <a:ext cx="1596900" cy="36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800">
                <a:solidFill>
                  <a:schemeClr val="dk2"/>
                </a:solidFill>
              </a:rPr>
              <a:t>ChatGPT-3.5</a:t>
            </a:r>
            <a:endParaRPr sz="1800">
              <a:solidFill>
                <a:schemeClr val="dk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0"/>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27" name="Google Shape;227;p30"/>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8" name="Google Shape;228;p30"/>
          <p:cNvPicPr preferRelativeResize="0"/>
          <p:nvPr/>
        </p:nvPicPr>
        <p:blipFill>
          <a:blip r:embed="rId3">
            <a:alphaModFix/>
          </a:blip>
          <a:stretch>
            <a:fillRect/>
          </a:stretch>
        </p:blipFill>
        <p:spPr>
          <a:xfrm>
            <a:off x="5005125" y="629575"/>
            <a:ext cx="2829900" cy="3844350"/>
          </a:xfrm>
          <a:prstGeom prst="rect">
            <a:avLst/>
          </a:prstGeom>
          <a:noFill/>
          <a:ln>
            <a:noFill/>
          </a:ln>
        </p:spPr>
      </p:pic>
      <p:pic>
        <p:nvPicPr>
          <p:cNvPr id="229" name="Google Shape;229;p30"/>
          <p:cNvPicPr preferRelativeResize="0"/>
          <p:nvPr/>
        </p:nvPicPr>
        <p:blipFill>
          <a:blip r:embed="rId4">
            <a:alphaModFix/>
          </a:blip>
          <a:stretch>
            <a:fillRect/>
          </a:stretch>
        </p:blipFill>
        <p:spPr>
          <a:xfrm>
            <a:off x="858100" y="629575"/>
            <a:ext cx="3082575" cy="2982984"/>
          </a:xfrm>
          <a:prstGeom prst="rect">
            <a:avLst/>
          </a:prstGeom>
          <a:noFill/>
          <a:ln>
            <a:noFill/>
          </a:ln>
        </p:spPr>
      </p:pic>
      <p:sp>
        <p:nvSpPr>
          <p:cNvPr id="230" name="Google Shape;230;p30"/>
          <p:cNvSpPr txBox="1"/>
          <p:nvPr/>
        </p:nvSpPr>
        <p:spPr>
          <a:xfrm>
            <a:off x="1600939" y="3531450"/>
            <a:ext cx="1596900" cy="36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800">
                <a:solidFill>
                  <a:schemeClr val="dk2"/>
                </a:solidFill>
              </a:rPr>
              <a:t>Bard</a:t>
            </a:r>
            <a:endParaRPr sz="1800">
              <a:solidFill>
                <a:schemeClr val="dk2"/>
              </a:solidFill>
            </a:endParaRPr>
          </a:p>
        </p:txBody>
      </p:sp>
      <p:sp>
        <p:nvSpPr>
          <p:cNvPr id="231" name="Google Shape;231;p30"/>
          <p:cNvSpPr txBox="1"/>
          <p:nvPr/>
        </p:nvSpPr>
        <p:spPr>
          <a:xfrm>
            <a:off x="5621614" y="4473925"/>
            <a:ext cx="1596900" cy="36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800">
                <a:solidFill>
                  <a:schemeClr val="dk2"/>
                </a:solidFill>
              </a:rPr>
              <a:t>HuggingChat</a:t>
            </a:r>
            <a:endParaRPr sz="1800">
              <a:solidFill>
                <a:schemeClr val="dk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1"/>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37" name="Google Shape;237;p31"/>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8" name="Google Shape;238;p31"/>
          <p:cNvPicPr preferRelativeResize="0"/>
          <p:nvPr/>
        </p:nvPicPr>
        <p:blipFill>
          <a:blip r:embed="rId3">
            <a:alphaModFix/>
          </a:blip>
          <a:stretch>
            <a:fillRect/>
          </a:stretch>
        </p:blipFill>
        <p:spPr>
          <a:xfrm>
            <a:off x="2141025" y="558125"/>
            <a:ext cx="4861950" cy="3625399"/>
          </a:xfrm>
          <a:prstGeom prst="rect">
            <a:avLst/>
          </a:prstGeom>
          <a:noFill/>
          <a:ln>
            <a:noFill/>
          </a:ln>
        </p:spPr>
      </p:pic>
      <p:sp>
        <p:nvSpPr>
          <p:cNvPr id="239" name="Google Shape;239;p31"/>
          <p:cNvSpPr txBox="1"/>
          <p:nvPr/>
        </p:nvSpPr>
        <p:spPr>
          <a:xfrm>
            <a:off x="609875" y="4062775"/>
            <a:ext cx="8251200" cy="7041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Char char="●"/>
            </a:pPr>
            <a:r>
              <a:rPr lang="en-GB" sz="1800">
                <a:solidFill>
                  <a:schemeClr val="dk2"/>
                </a:solidFill>
              </a:rPr>
              <a:t>ChatGPT-4 Passes most tests with only tool feedback</a:t>
            </a:r>
            <a:endParaRPr sz="18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71" name="Google Shape;71;p14"/>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The Digital Design pipeline</a:t>
            </a:r>
            <a:endParaRPr/>
          </a:p>
        </p:txBody>
      </p:sp>
      <p:pic>
        <p:nvPicPr>
          <p:cNvPr id="72" name="Google Shape;72;p14"/>
          <p:cNvPicPr preferRelativeResize="0"/>
          <p:nvPr/>
        </p:nvPicPr>
        <p:blipFill>
          <a:blip r:embed="rId3">
            <a:alphaModFix/>
          </a:blip>
          <a:stretch>
            <a:fillRect/>
          </a:stretch>
        </p:blipFill>
        <p:spPr>
          <a:xfrm>
            <a:off x="1611675" y="566150"/>
            <a:ext cx="5920626" cy="3497851"/>
          </a:xfrm>
          <a:prstGeom prst="rect">
            <a:avLst/>
          </a:prstGeom>
          <a:noFill/>
          <a:ln>
            <a:noFill/>
          </a:ln>
        </p:spPr>
      </p:pic>
      <p:sp>
        <p:nvSpPr>
          <p:cNvPr id="73" name="Google Shape;73;p14"/>
          <p:cNvSpPr txBox="1"/>
          <p:nvPr>
            <p:ph idx="1" type="body"/>
          </p:nvPr>
        </p:nvSpPr>
        <p:spPr>
          <a:xfrm>
            <a:off x="311700" y="4190350"/>
            <a:ext cx="8520600" cy="1052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GB" sz="2200"/>
              <a:t>Specification → Implementation is hard</a:t>
            </a:r>
            <a:endParaRPr sz="2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2"/>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Automating the process - AutoChip (2024)</a:t>
            </a:r>
            <a:endParaRPr/>
          </a:p>
        </p:txBody>
      </p:sp>
      <p:sp>
        <p:nvSpPr>
          <p:cNvPr id="245" name="Google Shape;245;p32"/>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46" name="Google Shape;246;p32"/>
          <p:cNvSpPr txBox="1"/>
          <p:nvPr>
            <p:ph idx="1" type="body"/>
          </p:nvPr>
        </p:nvSpPr>
        <p:spPr>
          <a:xfrm>
            <a:off x="343100" y="3554400"/>
            <a:ext cx="8520600" cy="132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Human feedback is nebulous and costly, can we reduce it?</a:t>
            </a:r>
            <a:endParaRPr/>
          </a:p>
          <a:p>
            <a:pPr indent="-342900" lvl="0" marL="457200" rtl="0" algn="l">
              <a:spcBef>
                <a:spcPts val="0"/>
              </a:spcBef>
              <a:spcAft>
                <a:spcPts val="0"/>
              </a:spcAft>
              <a:buSzPts val="1800"/>
              <a:buChar char="●"/>
            </a:pPr>
            <a:r>
              <a:rPr lang="en-GB"/>
              <a:t>Can LLMs understand tool feedback if the testbenches are explicit enough?</a:t>
            </a:r>
            <a:endParaRPr/>
          </a:p>
        </p:txBody>
      </p:sp>
      <p:pic>
        <p:nvPicPr>
          <p:cNvPr id="247" name="Google Shape;247;p32"/>
          <p:cNvPicPr preferRelativeResize="0"/>
          <p:nvPr/>
        </p:nvPicPr>
        <p:blipFill>
          <a:blip r:embed="rId3">
            <a:alphaModFix/>
          </a:blip>
          <a:stretch>
            <a:fillRect/>
          </a:stretch>
        </p:blipFill>
        <p:spPr>
          <a:xfrm>
            <a:off x="817750" y="592200"/>
            <a:ext cx="7508498" cy="2809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Improving the automation</a:t>
            </a:r>
            <a:endParaRPr/>
          </a:p>
        </p:txBody>
      </p:sp>
      <p:sp>
        <p:nvSpPr>
          <p:cNvPr id="253" name="Google Shape;253;p33"/>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pic>
        <p:nvPicPr>
          <p:cNvPr id="254" name="Google Shape;254;p33"/>
          <p:cNvPicPr preferRelativeResize="0"/>
          <p:nvPr/>
        </p:nvPicPr>
        <p:blipFill>
          <a:blip r:embed="rId3">
            <a:alphaModFix/>
          </a:blip>
          <a:stretch>
            <a:fillRect/>
          </a:stretch>
        </p:blipFill>
        <p:spPr>
          <a:xfrm>
            <a:off x="2010228" y="515525"/>
            <a:ext cx="5123550" cy="39271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4"/>
          <p:cNvSpPr txBox="1"/>
          <p:nvPr>
            <p:ph idx="1" type="body"/>
          </p:nvPr>
        </p:nvSpPr>
        <p:spPr>
          <a:xfrm>
            <a:off x="311700" y="6896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VerilogEval [6]</a:t>
            </a:r>
            <a:endParaRPr/>
          </a:p>
          <a:p>
            <a:pPr indent="-317500" lvl="1" marL="914400" rtl="0" algn="l">
              <a:spcBef>
                <a:spcPts val="0"/>
              </a:spcBef>
              <a:spcAft>
                <a:spcPts val="0"/>
              </a:spcAft>
              <a:buSzPts val="1400"/>
              <a:buChar char="○"/>
            </a:pPr>
            <a:r>
              <a:rPr lang="en-GB"/>
              <a:t>Prompts and testbenches gathered</a:t>
            </a:r>
            <a:br>
              <a:rPr lang="en-GB"/>
            </a:br>
            <a:r>
              <a:rPr lang="en-GB"/>
              <a:t>from HDLBits,  website for teaching</a:t>
            </a:r>
            <a:br>
              <a:rPr lang="en-GB"/>
            </a:br>
            <a:r>
              <a:rPr lang="en-GB"/>
              <a:t> </a:t>
            </a:r>
            <a:r>
              <a:rPr lang="en-GB"/>
              <a:t>Verilog</a:t>
            </a:r>
            <a:endParaRPr/>
          </a:p>
          <a:p>
            <a:pPr indent="-317500" lvl="1" marL="914400" rtl="0" algn="l">
              <a:spcBef>
                <a:spcPts val="0"/>
              </a:spcBef>
              <a:spcAft>
                <a:spcPts val="0"/>
              </a:spcAft>
              <a:buSzPts val="1400"/>
              <a:buChar char="○"/>
            </a:pPr>
            <a:r>
              <a:rPr lang="en-GB"/>
              <a:t>Up to 156 problems across</a:t>
            </a:r>
            <a:br>
              <a:rPr lang="en-GB"/>
            </a:br>
            <a:r>
              <a:rPr lang="en-GB"/>
              <a:t>all categories</a:t>
            </a:r>
            <a:endParaRPr/>
          </a:p>
          <a:p>
            <a:pPr indent="-317500" lvl="1" marL="914400" rtl="0" algn="l">
              <a:spcBef>
                <a:spcPts val="0"/>
              </a:spcBef>
              <a:spcAft>
                <a:spcPts val="0"/>
              </a:spcAft>
              <a:buSzPts val="1400"/>
              <a:buChar char="○"/>
            </a:pPr>
            <a:r>
              <a:rPr lang="en-GB"/>
              <a:t>Two types of benchmark:</a:t>
            </a:r>
            <a:endParaRPr/>
          </a:p>
          <a:p>
            <a:pPr indent="-317500" lvl="2" marL="1371600" rtl="0" algn="l">
              <a:spcBef>
                <a:spcPts val="0"/>
              </a:spcBef>
              <a:spcAft>
                <a:spcPts val="0"/>
              </a:spcAft>
              <a:buSzPts val="1400"/>
              <a:buChar char="■"/>
            </a:pPr>
            <a:r>
              <a:rPr lang="en-GB"/>
              <a:t>Human</a:t>
            </a:r>
            <a:endParaRPr/>
          </a:p>
          <a:p>
            <a:pPr indent="-317500" lvl="2" marL="1371600" rtl="0" algn="l">
              <a:spcBef>
                <a:spcPts val="0"/>
              </a:spcBef>
              <a:spcAft>
                <a:spcPts val="0"/>
              </a:spcAft>
              <a:buSzPts val="1400"/>
              <a:buChar char="■"/>
            </a:pPr>
            <a:r>
              <a:rPr lang="en-GB"/>
              <a:t>Machine</a:t>
            </a:r>
            <a:endParaRPr/>
          </a:p>
        </p:txBody>
      </p:sp>
      <p:sp>
        <p:nvSpPr>
          <p:cNvPr id="260" name="Google Shape;260;p34"/>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61" name="Google Shape;261;p34"/>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Benchmarking</a:t>
            </a:r>
            <a:endParaRPr/>
          </a:p>
        </p:txBody>
      </p:sp>
      <p:pic>
        <p:nvPicPr>
          <p:cNvPr id="262" name="Google Shape;262;p34"/>
          <p:cNvPicPr preferRelativeResize="0"/>
          <p:nvPr/>
        </p:nvPicPr>
        <p:blipFill>
          <a:blip r:embed="rId3">
            <a:alphaModFix/>
          </a:blip>
          <a:stretch>
            <a:fillRect/>
          </a:stretch>
        </p:blipFill>
        <p:spPr>
          <a:xfrm>
            <a:off x="4156100" y="574100"/>
            <a:ext cx="4676199" cy="38790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6" name="Shape 266"/>
        <p:cNvGrpSpPr/>
        <p:nvPr/>
      </p:nvGrpSpPr>
      <p:grpSpPr>
        <a:xfrm>
          <a:off x="0" y="0"/>
          <a:ext cx="0" cy="0"/>
          <a:chOff x="0" y="0"/>
          <a:chExt cx="0" cy="0"/>
        </a:xfrm>
      </p:grpSpPr>
      <p:sp>
        <p:nvSpPr>
          <p:cNvPr id="267" name="Google Shape;267;p35"/>
          <p:cNvSpPr txBox="1"/>
          <p:nvPr>
            <p:ph idx="1" type="body"/>
          </p:nvPr>
        </p:nvSpPr>
        <p:spPr>
          <a:xfrm>
            <a:off x="311700" y="6896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HDLBits</a:t>
            </a:r>
            <a:endParaRPr/>
          </a:p>
          <a:p>
            <a:pPr indent="-317500" lvl="1" marL="914400" rtl="0" algn="l">
              <a:spcBef>
                <a:spcPts val="0"/>
              </a:spcBef>
              <a:spcAft>
                <a:spcPts val="0"/>
              </a:spcAft>
              <a:buSzPts val="1400"/>
              <a:buChar char="○"/>
            </a:pPr>
            <a:r>
              <a:rPr lang="en-GB"/>
              <a:t>Prompts and testbenches gathered</a:t>
            </a:r>
            <a:br>
              <a:rPr lang="en-GB"/>
            </a:br>
            <a:r>
              <a:rPr lang="en-GB"/>
              <a:t>from HDLBits, a website for teaching</a:t>
            </a:r>
            <a:br>
              <a:rPr lang="en-GB"/>
            </a:br>
            <a:r>
              <a:rPr lang="en-GB"/>
              <a:t> Verilog</a:t>
            </a:r>
            <a:endParaRPr/>
          </a:p>
          <a:p>
            <a:pPr indent="-317500" lvl="1" marL="914400" rtl="0" algn="l">
              <a:spcBef>
                <a:spcPts val="0"/>
              </a:spcBef>
              <a:spcAft>
                <a:spcPts val="0"/>
              </a:spcAft>
              <a:buSzPts val="1400"/>
              <a:buChar char="○"/>
            </a:pPr>
            <a:r>
              <a:rPr lang="en-GB"/>
              <a:t>120 problems gathered across</a:t>
            </a:r>
            <a:br>
              <a:rPr lang="en-GB"/>
            </a:br>
            <a:r>
              <a:rPr lang="en-GB"/>
              <a:t>all categories</a:t>
            </a:r>
            <a:endParaRPr/>
          </a:p>
          <a:p>
            <a:pPr indent="0" lvl="0" marL="914400" rtl="0" algn="l">
              <a:spcBef>
                <a:spcPts val="1600"/>
              </a:spcBef>
              <a:spcAft>
                <a:spcPts val="1600"/>
              </a:spcAft>
              <a:buNone/>
            </a:pPr>
            <a:r>
              <a:t/>
            </a:r>
            <a:endParaRPr/>
          </a:p>
        </p:txBody>
      </p:sp>
      <p:sp>
        <p:nvSpPr>
          <p:cNvPr id="268" name="Google Shape;268;p35"/>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69" name="Google Shape;269;p35"/>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Benchmarking</a:t>
            </a:r>
            <a:endParaRPr/>
          </a:p>
        </p:txBody>
      </p:sp>
      <p:pic>
        <p:nvPicPr>
          <p:cNvPr id="270" name="Google Shape;270;p35"/>
          <p:cNvPicPr preferRelativeResize="0"/>
          <p:nvPr/>
        </p:nvPicPr>
        <p:blipFill>
          <a:blip r:embed="rId3">
            <a:alphaModFix/>
          </a:blip>
          <a:stretch>
            <a:fillRect/>
          </a:stretch>
        </p:blipFill>
        <p:spPr>
          <a:xfrm>
            <a:off x="4295425" y="562500"/>
            <a:ext cx="4676199" cy="38790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6"/>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76" name="Google Shape;276;p36"/>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Results</a:t>
            </a:r>
            <a:endParaRPr/>
          </a:p>
        </p:txBody>
      </p:sp>
      <p:pic>
        <p:nvPicPr>
          <p:cNvPr id="277" name="Google Shape;277;p36"/>
          <p:cNvPicPr preferRelativeResize="0"/>
          <p:nvPr/>
        </p:nvPicPr>
        <p:blipFill>
          <a:blip r:embed="rId3">
            <a:alphaModFix/>
          </a:blip>
          <a:stretch>
            <a:fillRect/>
          </a:stretch>
        </p:blipFill>
        <p:spPr>
          <a:xfrm>
            <a:off x="1613138" y="3195600"/>
            <a:ext cx="5917727" cy="1493900"/>
          </a:xfrm>
          <a:prstGeom prst="rect">
            <a:avLst/>
          </a:prstGeom>
          <a:noFill/>
          <a:ln>
            <a:noFill/>
          </a:ln>
        </p:spPr>
      </p:pic>
      <p:pic>
        <p:nvPicPr>
          <p:cNvPr id="278" name="Google Shape;278;p36"/>
          <p:cNvPicPr preferRelativeResize="0"/>
          <p:nvPr/>
        </p:nvPicPr>
        <p:blipFill>
          <a:blip r:embed="rId4">
            <a:alphaModFix/>
          </a:blip>
          <a:stretch>
            <a:fillRect/>
          </a:stretch>
        </p:blipFill>
        <p:spPr>
          <a:xfrm>
            <a:off x="2222313" y="574250"/>
            <a:ext cx="4699374" cy="25626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2" name="Shape 282"/>
        <p:cNvGrpSpPr/>
        <p:nvPr/>
      </p:nvGrpSpPr>
      <p:grpSpPr>
        <a:xfrm>
          <a:off x="0" y="0"/>
          <a:ext cx="0" cy="0"/>
          <a:chOff x="0" y="0"/>
          <a:chExt cx="0" cy="0"/>
        </a:xfrm>
      </p:grpSpPr>
      <p:sp>
        <p:nvSpPr>
          <p:cNvPr id="283" name="Google Shape;283;p37"/>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84" name="Google Shape;284;p37"/>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Results</a:t>
            </a:r>
            <a:endParaRPr/>
          </a:p>
        </p:txBody>
      </p:sp>
      <p:pic>
        <p:nvPicPr>
          <p:cNvPr id="285" name="Google Shape;285;p37"/>
          <p:cNvPicPr preferRelativeResize="0"/>
          <p:nvPr/>
        </p:nvPicPr>
        <p:blipFill>
          <a:blip r:embed="rId3">
            <a:alphaModFix/>
          </a:blip>
          <a:stretch>
            <a:fillRect/>
          </a:stretch>
        </p:blipFill>
        <p:spPr>
          <a:xfrm>
            <a:off x="152400" y="592200"/>
            <a:ext cx="8839199" cy="3907017"/>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8"/>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91" name="Google Shape;291;p38"/>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Results</a:t>
            </a:r>
            <a:endParaRPr/>
          </a:p>
        </p:txBody>
      </p:sp>
      <p:pic>
        <p:nvPicPr>
          <p:cNvPr id="292" name="Google Shape;292;p38"/>
          <p:cNvPicPr preferRelativeResize="0"/>
          <p:nvPr/>
        </p:nvPicPr>
        <p:blipFill>
          <a:blip r:embed="rId3">
            <a:alphaModFix/>
          </a:blip>
          <a:stretch>
            <a:fillRect/>
          </a:stretch>
        </p:blipFill>
        <p:spPr>
          <a:xfrm>
            <a:off x="4429550" y="1501100"/>
            <a:ext cx="4516874" cy="2087675"/>
          </a:xfrm>
          <a:prstGeom prst="rect">
            <a:avLst/>
          </a:prstGeom>
          <a:noFill/>
          <a:ln>
            <a:noFill/>
          </a:ln>
        </p:spPr>
      </p:pic>
      <p:pic>
        <p:nvPicPr>
          <p:cNvPr id="293" name="Google Shape;293;p38"/>
          <p:cNvPicPr preferRelativeResize="0"/>
          <p:nvPr/>
        </p:nvPicPr>
        <p:blipFill>
          <a:blip r:embed="rId4">
            <a:alphaModFix/>
          </a:blip>
          <a:stretch>
            <a:fillRect/>
          </a:stretch>
        </p:blipFill>
        <p:spPr>
          <a:xfrm>
            <a:off x="142450" y="1594037"/>
            <a:ext cx="4230799" cy="195543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9"/>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99" name="Google Shape;299;p39"/>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Results</a:t>
            </a:r>
            <a:endParaRPr/>
          </a:p>
        </p:txBody>
      </p:sp>
      <p:pic>
        <p:nvPicPr>
          <p:cNvPr id="300" name="Google Shape;300;p39"/>
          <p:cNvPicPr preferRelativeResize="0"/>
          <p:nvPr/>
        </p:nvPicPr>
        <p:blipFill>
          <a:blip r:embed="rId3">
            <a:alphaModFix/>
          </a:blip>
          <a:stretch>
            <a:fillRect/>
          </a:stretch>
        </p:blipFill>
        <p:spPr>
          <a:xfrm>
            <a:off x="4633650" y="1528725"/>
            <a:ext cx="4432225" cy="2048550"/>
          </a:xfrm>
          <a:prstGeom prst="rect">
            <a:avLst/>
          </a:prstGeom>
          <a:noFill/>
          <a:ln>
            <a:noFill/>
          </a:ln>
        </p:spPr>
      </p:pic>
      <p:pic>
        <p:nvPicPr>
          <p:cNvPr id="301" name="Google Shape;301;p39"/>
          <p:cNvPicPr preferRelativeResize="0"/>
          <p:nvPr/>
        </p:nvPicPr>
        <p:blipFill>
          <a:blip r:embed="rId4">
            <a:alphaModFix/>
          </a:blip>
          <a:stretch>
            <a:fillRect/>
          </a:stretch>
        </p:blipFill>
        <p:spPr>
          <a:xfrm>
            <a:off x="136075" y="1539550"/>
            <a:ext cx="4385377" cy="20269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5" name="Shape 305"/>
        <p:cNvGrpSpPr/>
        <p:nvPr/>
      </p:nvGrpSpPr>
      <p:grpSpPr>
        <a:xfrm>
          <a:off x="0" y="0"/>
          <a:ext cx="0" cy="0"/>
          <a:chOff x="0" y="0"/>
          <a:chExt cx="0" cy="0"/>
        </a:xfrm>
      </p:grpSpPr>
      <p:sp>
        <p:nvSpPr>
          <p:cNvPr id="306" name="Google Shape;306;p40"/>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07" name="Google Shape;307;p40"/>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Results</a:t>
            </a:r>
            <a:endParaRPr/>
          </a:p>
        </p:txBody>
      </p:sp>
      <p:pic>
        <p:nvPicPr>
          <p:cNvPr id="308" name="Google Shape;308;p40"/>
          <p:cNvPicPr preferRelativeResize="0"/>
          <p:nvPr/>
        </p:nvPicPr>
        <p:blipFill>
          <a:blip r:embed="rId3">
            <a:alphaModFix/>
          </a:blip>
          <a:stretch>
            <a:fillRect/>
          </a:stretch>
        </p:blipFill>
        <p:spPr>
          <a:xfrm>
            <a:off x="152400" y="857900"/>
            <a:ext cx="8839201" cy="342771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1"/>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14" name="Google Shape;314;p41"/>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Results by Category - Human Benchmarks</a:t>
            </a:r>
            <a:endParaRPr/>
          </a:p>
        </p:txBody>
      </p:sp>
      <p:pic>
        <p:nvPicPr>
          <p:cNvPr id="315" name="Google Shape;315;p41"/>
          <p:cNvPicPr preferRelativeResize="0"/>
          <p:nvPr/>
        </p:nvPicPr>
        <p:blipFill>
          <a:blip r:embed="rId3">
            <a:alphaModFix/>
          </a:blip>
          <a:stretch>
            <a:fillRect/>
          </a:stretch>
        </p:blipFill>
        <p:spPr>
          <a:xfrm>
            <a:off x="1092038" y="486838"/>
            <a:ext cx="6959923" cy="4169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2021-2024: ML-written code by Large Language Models</a:t>
            </a:r>
            <a:endParaRPr/>
          </a:p>
        </p:txBody>
      </p:sp>
      <p:sp>
        <p:nvSpPr>
          <p:cNvPr id="79" name="Google Shape;79;p15"/>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pic>
        <p:nvPicPr>
          <p:cNvPr id="80" name="Google Shape;80;p15"/>
          <p:cNvPicPr preferRelativeResize="0"/>
          <p:nvPr/>
        </p:nvPicPr>
        <p:blipFill rotWithShape="1">
          <a:blip r:embed="rId3">
            <a:alphaModFix/>
          </a:blip>
          <a:srcRect b="0" l="0" r="24253" t="0"/>
          <a:stretch/>
        </p:blipFill>
        <p:spPr>
          <a:xfrm>
            <a:off x="5895672" y="1249525"/>
            <a:ext cx="2828201" cy="1123575"/>
          </a:xfrm>
          <a:prstGeom prst="rect">
            <a:avLst/>
          </a:prstGeom>
          <a:noFill/>
          <a:ln>
            <a:noFill/>
          </a:ln>
        </p:spPr>
      </p:pic>
      <p:pic>
        <p:nvPicPr>
          <p:cNvPr id="81" name="Google Shape;81;p15"/>
          <p:cNvPicPr preferRelativeResize="0"/>
          <p:nvPr/>
        </p:nvPicPr>
        <p:blipFill>
          <a:blip r:embed="rId4">
            <a:alphaModFix/>
          </a:blip>
          <a:stretch>
            <a:fillRect/>
          </a:stretch>
        </p:blipFill>
        <p:spPr>
          <a:xfrm>
            <a:off x="4064750" y="2843463"/>
            <a:ext cx="3611950" cy="1040025"/>
          </a:xfrm>
          <a:prstGeom prst="rect">
            <a:avLst/>
          </a:prstGeom>
          <a:noFill/>
          <a:ln>
            <a:noFill/>
          </a:ln>
        </p:spPr>
      </p:pic>
      <p:pic>
        <p:nvPicPr>
          <p:cNvPr id="82" name="Google Shape;82;p15"/>
          <p:cNvPicPr preferRelativeResize="0"/>
          <p:nvPr/>
        </p:nvPicPr>
        <p:blipFill>
          <a:blip r:embed="rId5">
            <a:alphaModFix/>
          </a:blip>
          <a:stretch>
            <a:fillRect/>
          </a:stretch>
        </p:blipFill>
        <p:spPr>
          <a:xfrm>
            <a:off x="235100" y="585675"/>
            <a:ext cx="2361326" cy="2361326"/>
          </a:xfrm>
          <a:prstGeom prst="rect">
            <a:avLst/>
          </a:prstGeom>
          <a:noFill/>
          <a:ln>
            <a:noFill/>
          </a:ln>
        </p:spPr>
      </p:pic>
      <p:pic>
        <p:nvPicPr>
          <p:cNvPr id="83" name="Google Shape;83;p15"/>
          <p:cNvPicPr preferRelativeResize="0"/>
          <p:nvPr/>
        </p:nvPicPr>
        <p:blipFill>
          <a:blip r:embed="rId6">
            <a:alphaModFix/>
          </a:blip>
          <a:stretch>
            <a:fillRect/>
          </a:stretch>
        </p:blipFill>
        <p:spPr>
          <a:xfrm>
            <a:off x="2596425" y="524550"/>
            <a:ext cx="3388925" cy="1713650"/>
          </a:xfrm>
          <a:prstGeom prst="rect">
            <a:avLst/>
          </a:prstGeom>
          <a:noFill/>
          <a:ln>
            <a:noFill/>
          </a:ln>
        </p:spPr>
      </p:pic>
      <p:pic>
        <p:nvPicPr>
          <p:cNvPr id="84" name="Google Shape;84;p15"/>
          <p:cNvPicPr preferRelativeResize="0"/>
          <p:nvPr/>
        </p:nvPicPr>
        <p:blipFill>
          <a:blip r:embed="rId7">
            <a:alphaModFix/>
          </a:blip>
          <a:stretch>
            <a:fillRect/>
          </a:stretch>
        </p:blipFill>
        <p:spPr>
          <a:xfrm>
            <a:off x="4383175" y="439798"/>
            <a:ext cx="4583300" cy="878825"/>
          </a:xfrm>
          <a:prstGeom prst="rect">
            <a:avLst/>
          </a:prstGeom>
          <a:noFill/>
          <a:ln>
            <a:noFill/>
          </a:ln>
        </p:spPr>
      </p:pic>
      <p:pic>
        <p:nvPicPr>
          <p:cNvPr id="85" name="Google Shape;85;p15"/>
          <p:cNvPicPr preferRelativeResize="0"/>
          <p:nvPr/>
        </p:nvPicPr>
        <p:blipFill>
          <a:blip r:embed="rId8">
            <a:alphaModFix/>
          </a:blip>
          <a:stretch>
            <a:fillRect/>
          </a:stretch>
        </p:blipFill>
        <p:spPr>
          <a:xfrm>
            <a:off x="2725388" y="2238188"/>
            <a:ext cx="5267624" cy="801608"/>
          </a:xfrm>
          <a:prstGeom prst="rect">
            <a:avLst/>
          </a:prstGeom>
          <a:noFill/>
          <a:ln>
            <a:noFill/>
          </a:ln>
        </p:spPr>
      </p:pic>
      <p:pic>
        <p:nvPicPr>
          <p:cNvPr id="86" name="Google Shape;86;p15"/>
          <p:cNvPicPr preferRelativeResize="0"/>
          <p:nvPr/>
        </p:nvPicPr>
        <p:blipFill>
          <a:blip r:embed="rId9">
            <a:alphaModFix/>
          </a:blip>
          <a:stretch>
            <a:fillRect/>
          </a:stretch>
        </p:blipFill>
        <p:spPr>
          <a:xfrm>
            <a:off x="5985350" y="3582192"/>
            <a:ext cx="3154400" cy="1288016"/>
          </a:xfrm>
          <a:prstGeom prst="rect">
            <a:avLst/>
          </a:prstGeom>
          <a:noFill/>
          <a:ln>
            <a:noFill/>
          </a:ln>
        </p:spPr>
      </p:pic>
      <p:pic>
        <p:nvPicPr>
          <p:cNvPr id="87" name="Google Shape;87;p15"/>
          <p:cNvPicPr preferRelativeResize="0"/>
          <p:nvPr/>
        </p:nvPicPr>
        <p:blipFill>
          <a:blip r:embed="rId10">
            <a:alphaModFix/>
          </a:blip>
          <a:stretch>
            <a:fillRect/>
          </a:stretch>
        </p:blipFill>
        <p:spPr>
          <a:xfrm>
            <a:off x="311700" y="3007125"/>
            <a:ext cx="3723975" cy="1761875"/>
          </a:xfrm>
          <a:prstGeom prst="rect">
            <a:avLst/>
          </a:prstGeom>
          <a:noFill/>
          <a:ln>
            <a:noFill/>
          </a:ln>
        </p:spPr>
      </p:pic>
      <p:pic>
        <p:nvPicPr>
          <p:cNvPr descr="Image" id="88" name="Google Shape;88;p15"/>
          <p:cNvPicPr preferRelativeResize="0"/>
          <p:nvPr/>
        </p:nvPicPr>
        <p:blipFill rotWithShape="1">
          <a:blip r:embed="rId11">
            <a:alphaModFix/>
          </a:blip>
          <a:srcRect b="0" l="0" r="0" t="0"/>
          <a:stretch/>
        </p:blipFill>
        <p:spPr>
          <a:xfrm>
            <a:off x="4383166" y="3803375"/>
            <a:ext cx="1286828" cy="102946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2"/>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21" name="Google Shape;321;p42"/>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Results by Category - Machine Benchmarks</a:t>
            </a:r>
            <a:endParaRPr/>
          </a:p>
        </p:txBody>
      </p:sp>
      <p:pic>
        <p:nvPicPr>
          <p:cNvPr id="322" name="Google Shape;322;p42"/>
          <p:cNvPicPr preferRelativeResize="0"/>
          <p:nvPr/>
        </p:nvPicPr>
        <p:blipFill>
          <a:blip r:embed="rId3">
            <a:alphaModFix/>
          </a:blip>
          <a:stretch>
            <a:fillRect/>
          </a:stretch>
        </p:blipFill>
        <p:spPr>
          <a:xfrm>
            <a:off x="1092050" y="486838"/>
            <a:ext cx="6959898" cy="4169837"/>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3"/>
          <p:cNvSpPr txBox="1"/>
          <p:nvPr>
            <p:ph idx="1" type="body"/>
          </p:nvPr>
        </p:nvSpPr>
        <p:spPr>
          <a:xfrm>
            <a:off x="311700" y="6896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LLMs are very good at </a:t>
            </a:r>
            <a:r>
              <a:rPr b="1" lang="en-GB"/>
              <a:t>helping </a:t>
            </a:r>
            <a:r>
              <a:rPr lang="en-GB"/>
              <a:t>design hardware</a:t>
            </a:r>
            <a:endParaRPr/>
          </a:p>
          <a:p>
            <a:pPr indent="-317500" lvl="1" marL="914400" rtl="0" algn="l">
              <a:spcBef>
                <a:spcPts val="0"/>
              </a:spcBef>
              <a:spcAft>
                <a:spcPts val="0"/>
              </a:spcAft>
              <a:buSzPts val="1400"/>
              <a:buChar char="○"/>
            </a:pPr>
            <a:r>
              <a:rPr lang="en-GB"/>
              <a:t>Still requires prompting with domain-specific knowledge</a:t>
            </a:r>
            <a:endParaRPr/>
          </a:p>
          <a:p>
            <a:pPr indent="-317500" lvl="1" marL="914400" rtl="0" algn="l">
              <a:spcBef>
                <a:spcPts val="0"/>
              </a:spcBef>
              <a:spcAft>
                <a:spcPts val="0"/>
              </a:spcAft>
              <a:buSzPts val="1400"/>
              <a:buChar char="○"/>
            </a:pPr>
            <a:r>
              <a:rPr lang="en-GB"/>
              <a:t>Drastically lowers the bar for design</a:t>
            </a:r>
            <a:endParaRPr/>
          </a:p>
          <a:p>
            <a:pPr indent="-342900" lvl="0" marL="457200" rtl="0" algn="l">
              <a:spcBef>
                <a:spcPts val="0"/>
              </a:spcBef>
              <a:spcAft>
                <a:spcPts val="0"/>
              </a:spcAft>
              <a:buSzPts val="1800"/>
              <a:buChar char="●"/>
            </a:pPr>
            <a:r>
              <a:rPr lang="en-GB"/>
              <a:t>How best to prompt LLMs for hardware is still an open question</a:t>
            </a:r>
            <a:endParaRPr/>
          </a:p>
          <a:p>
            <a:pPr indent="-342900" lvl="0" marL="457200" rtl="0" algn="l">
              <a:spcBef>
                <a:spcPts val="0"/>
              </a:spcBef>
              <a:spcAft>
                <a:spcPts val="0"/>
              </a:spcAft>
              <a:buSzPts val="1800"/>
              <a:buChar char="●"/>
            </a:pPr>
            <a:r>
              <a:rPr lang="en-GB"/>
              <a:t>Prompting the LLM with feedback </a:t>
            </a:r>
            <a:r>
              <a:rPr b="1" lang="en-GB"/>
              <a:t>can</a:t>
            </a:r>
            <a:r>
              <a:rPr lang="en-GB"/>
              <a:t> lead to better results with less effort</a:t>
            </a:r>
            <a:endParaRPr/>
          </a:p>
        </p:txBody>
      </p:sp>
      <p:sp>
        <p:nvSpPr>
          <p:cNvPr id="328" name="Google Shape;328;p43"/>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29" name="Google Shape;329;p43"/>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Conclusions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3" name="Shape 333"/>
        <p:cNvGrpSpPr/>
        <p:nvPr/>
      </p:nvGrpSpPr>
      <p:grpSpPr>
        <a:xfrm>
          <a:off x="0" y="0"/>
          <a:ext cx="0" cy="0"/>
          <a:chOff x="0" y="0"/>
          <a:chExt cx="0" cy="0"/>
        </a:xfrm>
      </p:grpSpPr>
      <p:sp>
        <p:nvSpPr>
          <p:cNvPr id="334" name="Google Shape;334;p44"/>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35" name="Google Shape;335;p4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How does this impact security?</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9" name="Shape 339"/>
        <p:cNvGrpSpPr/>
        <p:nvPr/>
      </p:nvGrpSpPr>
      <p:grpSpPr>
        <a:xfrm>
          <a:off x="0" y="0"/>
          <a:ext cx="0" cy="0"/>
          <a:chOff x="0" y="0"/>
          <a:chExt cx="0" cy="0"/>
        </a:xfrm>
      </p:grpSpPr>
      <p:sp>
        <p:nvSpPr>
          <p:cNvPr id="340" name="Google Shape;340;p45"/>
          <p:cNvSpPr txBox="1"/>
          <p:nvPr>
            <p:ph idx="1" type="body"/>
          </p:nvPr>
        </p:nvSpPr>
        <p:spPr>
          <a:xfrm>
            <a:off x="311700" y="689675"/>
            <a:ext cx="8520600" cy="3929400"/>
          </a:xfrm>
          <a:prstGeom prst="rect">
            <a:avLst/>
          </a:prstGeom>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GB"/>
              <a:t>Copilot (and other large language models) are probabilistic</a:t>
            </a:r>
            <a:endParaRPr/>
          </a:p>
          <a:p>
            <a:pPr indent="-342900" lvl="0" marL="457200" rtl="0" algn="l">
              <a:lnSpc>
                <a:spcPct val="115000"/>
              </a:lnSpc>
              <a:spcBef>
                <a:spcPts val="1000"/>
              </a:spcBef>
              <a:spcAft>
                <a:spcPts val="0"/>
              </a:spcAft>
              <a:buSzPts val="1800"/>
              <a:buChar char="●"/>
            </a:pPr>
            <a:r>
              <a:rPr lang="en-GB"/>
              <a:t>Trained for and evaluated via functional tests</a:t>
            </a:r>
            <a:endParaRPr/>
          </a:p>
          <a:p>
            <a:pPr indent="0" lvl="0" marL="0" rtl="0" algn="l">
              <a:lnSpc>
                <a:spcPct val="115000"/>
              </a:lnSpc>
              <a:spcBef>
                <a:spcPts val="1000"/>
              </a:spcBef>
              <a:spcAft>
                <a:spcPts val="0"/>
              </a:spcAft>
              <a:buNone/>
            </a:pPr>
            <a:r>
              <a:t/>
            </a:r>
            <a:endParaRPr/>
          </a:p>
          <a:p>
            <a:pPr indent="0" lvl="0" marL="0" rtl="0" algn="l">
              <a:lnSpc>
                <a:spcPct val="115000"/>
              </a:lnSpc>
              <a:spcBef>
                <a:spcPts val="1600"/>
              </a:spcBef>
              <a:spcAft>
                <a:spcPts val="0"/>
              </a:spcAft>
              <a:buNone/>
            </a:pPr>
            <a:r>
              <a:t/>
            </a:r>
            <a:endParaRPr/>
          </a:p>
          <a:p>
            <a:pPr indent="0" lvl="0" marL="0" rtl="0" algn="l">
              <a:lnSpc>
                <a:spcPct val="115000"/>
              </a:lnSpc>
              <a:spcBef>
                <a:spcPts val="1600"/>
              </a:spcBef>
              <a:spcAft>
                <a:spcPts val="0"/>
              </a:spcAft>
              <a:buNone/>
            </a:pPr>
            <a:r>
              <a:t/>
            </a:r>
            <a:endParaRPr/>
          </a:p>
          <a:p>
            <a:pPr indent="-342900" lvl="0" marL="457200" rtl="0" algn="l">
              <a:lnSpc>
                <a:spcPct val="115000"/>
              </a:lnSpc>
              <a:spcBef>
                <a:spcPts val="1600"/>
              </a:spcBef>
              <a:spcAft>
                <a:spcPts val="0"/>
              </a:spcAft>
              <a:buSzPts val="1800"/>
              <a:buChar char="●"/>
            </a:pPr>
            <a:r>
              <a:rPr lang="en-GB"/>
              <a:t>But ‘correct’ code can be exploitable!</a:t>
            </a:r>
            <a:endParaRPr/>
          </a:p>
          <a:p>
            <a:pPr indent="-342900" lvl="0" marL="457200" rtl="0" algn="l">
              <a:lnSpc>
                <a:spcPct val="115000"/>
              </a:lnSpc>
              <a:spcBef>
                <a:spcPts val="1000"/>
              </a:spcBef>
              <a:spcAft>
                <a:spcPts val="1000"/>
              </a:spcAft>
              <a:buSzPts val="1800"/>
              <a:buChar char="●"/>
            </a:pPr>
            <a:r>
              <a:rPr lang="en-GB"/>
              <a:t>Common Weakness Enumeration </a:t>
            </a:r>
            <a:r>
              <a:rPr b="1" lang="en-GB" u="sng"/>
              <a:t>(CWEs)</a:t>
            </a:r>
            <a:r>
              <a:rPr lang="en-GB"/>
              <a:t> for software </a:t>
            </a:r>
            <a:r>
              <a:rPr lang="en-GB" u="sng"/>
              <a:t>and hardware</a:t>
            </a:r>
            <a:endParaRPr sz="1800" u="sng"/>
          </a:p>
        </p:txBody>
      </p:sp>
      <p:sp>
        <p:nvSpPr>
          <p:cNvPr id="341" name="Google Shape;341;p45"/>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Trained without security</a:t>
            </a:r>
            <a:endParaRPr/>
          </a:p>
        </p:txBody>
      </p:sp>
      <p:pic>
        <p:nvPicPr>
          <p:cNvPr id="342" name="Google Shape;342;p45"/>
          <p:cNvPicPr preferRelativeResize="0"/>
          <p:nvPr/>
        </p:nvPicPr>
        <p:blipFill>
          <a:blip r:embed="rId3">
            <a:alphaModFix/>
          </a:blip>
          <a:stretch>
            <a:fillRect/>
          </a:stretch>
        </p:blipFill>
        <p:spPr>
          <a:xfrm>
            <a:off x="930713" y="1539225"/>
            <a:ext cx="7282574" cy="16298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6" name="Shape 346"/>
        <p:cNvGrpSpPr/>
        <p:nvPr/>
      </p:nvGrpSpPr>
      <p:grpSpPr>
        <a:xfrm>
          <a:off x="0" y="0"/>
          <a:ext cx="0" cy="0"/>
          <a:chOff x="0" y="0"/>
          <a:chExt cx="0" cy="0"/>
        </a:xfrm>
      </p:grpSpPr>
      <p:sp>
        <p:nvSpPr>
          <p:cNvPr id="347" name="Google Shape;347;p46"/>
          <p:cNvSpPr txBox="1"/>
          <p:nvPr>
            <p:ph idx="1" type="body"/>
          </p:nvPr>
        </p:nvSpPr>
        <p:spPr>
          <a:xfrm>
            <a:off x="311700" y="689675"/>
            <a:ext cx="8520600" cy="154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Security Vulnerabilities are not just limited to software</a:t>
            </a:r>
            <a:endParaRPr/>
          </a:p>
          <a:p>
            <a:pPr indent="-342900" lvl="0" marL="457200" rtl="0" algn="l">
              <a:spcBef>
                <a:spcPts val="0"/>
              </a:spcBef>
              <a:spcAft>
                <a:spcPts val="0"/>
              </a:spcAft>
              <a:buSzPts val="1800"/>
              <a:buChar char="●"/>
            </a:pPr>
            <a:r>
              <a:rPr lang="en-GB"/>
              <a:t>Hardware code (i.e. RTL) can also feature mistakes → exploitable designs</a:t>
            </a:r>
            <a:endParaRPr/>
          </a:p>
          <a:p>
            <a:pPr indent="-342900" lvl="0" marL="457200" rtl="0" algn="l">
              <a:spcBef>
                <a:spcPts val="0"/>
              </a:spcBef>
              <a:spcAft>
                <a:spcPts val="0"/>
              </a:spcAft>
              <a:buSzPts val="1800"/>
              <a:buChar char="●"/>
            </a:pPr>
            <a:r>
              <a:rPr lang="en-GB"/>
              <a:t>“Hardware CWEs” introduced in 2020</a:t>
            </a:r>
            <a:endParaRPr/>
          </a:p>
          <a:p>
            <a:pPr indent="-342900" lvl="0" marL="457200" rtl="0" algn="l">
              <a:spcBef>
                <a:spcPts val="0"/>
              </a:spcBef>
              <a:spcAft>
                <a:spcPts val="0"/>
              </a:spcAft>
              <a:buSzPts val="1800"/>
              <a:buChar char="●"/>
            </a:pPr>
            <a:r>
              <a:rPr lang="en-GB"/>
              <a:t>Hardware and hardware interactions with software, additional dimensions (including timing)</a:t>
            </a:r>
            <a:endParaRPr/>
          </a:p>
        </p:txBody>
      </p:sp>
      <p:sp>
        <p:nvSpPr>
          <p:cNvPr id="348" name="Google Shape;348;p46"/>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49" name="Google Shape;349;p46"/>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RTL language and Hardware CWEs</a:t>
            </a:r>
            <a:endParaRPr/>
          </a:p>
        </p:txBody>
      </p:sp>
      <p:pic>
        <p:nvPicPr>
          <p:cNvPr id="350" name="Google Shape;350;p46"/>
          <p:cNvPicPr preferRelativeResize="0"/>
          <p:nvPr/>
        </p:nvPicPr>
        <p:blipFill rotWithShape="1">
          <a:blip r:embed="rId3">
            <a:alphaModFix/>
          </a:blip>
          <a:srcRect b="73429" l="76841" r="0" t="0"/>
          <a:stretch/>
        </p:blipFill>
        <p:spPr>
          <a:xfrm>
            <a:off x="1502350" y="3361200"/>
            <a:ext cx="1672774" cy="1133875"/>
          </a:xfrm>
          <a:prstGeom prst="rect">
            <a:avLst/>
          </a:prstGeom>
          <a:noFill/>
          <a:ln>
            <a:noFill/>
          </a:ln>
        </p:spPr>
      </p:pic>
      <p:pic>
        <p:nvPicPr>
          <p:cNvPr id="351" name="Google Shape;351;p46"/>
          <p:cNvPicPr preferRelativeResize="0"/>
          <p:nvPr/>
        </p:nvPicPr>
        <p:blipFill rotWithShape="1">
          <a:blip r:embed="rId4">
            <a:alphaModFix/>
          </a:blip>
          <a:srcRect b="72453" l="80247" r="0" t="0"/>
          <a:stretch/>
        </p:blipFill>
        <p:spPr>
          <a:xfrm>
            <a:off x="3668413" y="2488450"/>
            <a:ext cx="1545232" cy="1548901"/>
          </a:xfrm>
          <a:prstGeom prst="rect">
            <a:avLst/>
          </a:prstGeom>
          <a:noFill/>
          <a:ln>
            <a:noFill/>
          </a:ln>
        </p:spPr>
      </p:pic>
      <p:pic>
        <p:nvPicPr>
          <p:cNvPr id="352" name="Google Shape;352;p46"/>
          <p:cNvPicPr preferRelativeResize="0"/>
          <p:nvPr/>
        </p:nvPicPr>
        <p:blipFill>
          <a:blip r:embed="rId5">
            <a:alphaModFix/>
          </a:blip>
          <a:stretch>
            <a:fillRect/>
          </a:stretch>
        </p:blipFill>
        <p:spPr>
          <a:xfrm>
            <a:off x="5457842" y="2717923"/>
            <a:ext cx="2359384" cy="2118150"/>
          </a:xfrm>
          <a:prstGeom prst="rect">
            <a:avLst/>
          </a:prstGeom>
          <a:noFill/>
          <a:ln>
            <a:noFill/>
          </a:ln>
        </p:spPr>
      </p:pic>
      <p:sp>
        <p:nvSpPr>
          <p:cNvPr id="353" name="Google Shape;353;p46"/>
          <p:cNvSpPr/>
          <p:nvPr/>
        </p:nvSpPr>
        <p:spPr>
          <a:xfrm>
            <a:off x="3424175" y="3801025"/>
            <a:ext cx="2033700" cy="3525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7" name="Shape 357"/>
        <p:cNvGrpSpPr/>
        <p:nvPr/>
      </p:nvGrpSpPr>
      <p:grpSpPr>
        <a:xfrm>
          <a:off x="0" y="0"/>
          <a:ext cx="0" cy="0"/>
          <a:chOff x="0" y="0"/>
          <a:chExt cx="0" cy="0"/>
        </a:xfrm>
      </p:grpSpPr>
      <p:sp>
        <p:nvSpPr>
          <p:cNvPr id="358" name="Google Shape;358;p47"/>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59" name="Google Shape;359;p47"/>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Verilog generation by Copilot</a:t>
            </a:r>
            <a:endParaRPr/>
          </a:p>
        </p:txBody>
      </p:sp>
      <p:pic>
        <p:nvPicPr>
          <p:cNvPr id="360" name="Google Shape;360;p47" title="Verilog-vulnerable.mkv">
            <a:hlinkClick r:id="rId3"/>
          </p:cNvPr>
          <p:cNvPicPr preferRelativeResize="0"/>
          <p:nvPr/>
        </p:nvPicPr>
        <p:blipFill>
          <a:blip r:embed="rId4">
            <a:alphaModFix/>
          </a:blip>
          <a:stretch>
            <a:fillRect/>
          </a:stretch>
        </p:blipFill>
        <p:spPr>
          <a:xfrm>
            <a:off x="1669900" y="439800"/>
            <a:ext cx="5804202" cy="43531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0"/>
                                        </p:tgtEl>
                                        <p:attrNameLst>
                                          <p:attrName>style.visibility</p:attrName>
                                        </p:attrNameLst>
                                      </p:cBhvr>
                                      <p:to>
                                        <p:strVal val="visible"/>
                                      </p:to>
                                    </p:set>
                                    <p:animEffect filter="fade" transition="in">
                                      <p:cBhvr>
                                        <p:cTn dur="1000"/>
                                        <p:tgtEl>
                                          <p:spTgt spid="3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4" name="Shape 364"/>
        <p:cNvGrpSpPr/>
        <p:nvPr/>
      </p:nvGrpSpPr>
      <p:grpSpPr>
        <a:xfrm>
          <a:off x="0" y="0"/>
          <a:ext cx="0" cy="0"/>
          <a:chOff x="0" y="0"/>
          <a:chExt cx="0" cy="0"/>
        </a:xfrm>
      </p:grpSpPr>
      <p:sp>
        <p:nvSpPr>
          <p:cNvPr id="365" name="Google Shape;365;p48"/>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66" name="Google Shape;366;p48"/>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CWE-1234-0 Secure HW design suggested by Copilot</a:t>
            </a:r>
            <a:endParaRPr/>
          </a:p>
        </p:txBody>
      </p:sp>
      <p:pic>
        <p:nvPicPr>
          <p:cNvPr id="367" name="Google Shape;367;p48"/>
          <p:cNvPicPr preferRelativeResize="0"/>
          <p:nvPr/>
        </p:nvPicPr>
        <p:blipFill>
          <a:blip r:embed="rId3">
            <a:alphaModFix/>
          </a:blip>
          <a:stretch>
            <a:fillRect/>
          </a:stretch>
        </p:blipFill>
        <p:spPr>
          <a:xfrm>
            <a:off x="152400" y="1199325"/>
            <a:ext cx="8839199" cy="274484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1" name="Shape 371"/>
        <p:cNvGrpSpPr/>
        <p:nvPr/>
      </p:nvGrpSpPr>
      <p:grpSpPr>
        <a:xfrm>
          <a:off x="0" y="0"/>
          <a:ext cx="0" cy="0"/>
          <a:chOff x="0" y="0"/>
          <a:chExt cx="0" cy="0"/>
        </a:xfrm>
      </p:grpSpPr>
      <p:sp>
        <p:nvSpPr>
          <p:cNvPr id="372" name="Google Shape;372;p49"/>
          <p:cNvSpPr txBox="1"/>
          <p:nvPr>
            <p:ph idx="1" type="body"/>
          </p:nvPr>
        </p:nvSpPr>
        <p:spPr>
          <a:xfrm>
            <a:off x="311700" y="3436425"/>
            <a:ext cx="8520600" cy="669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Oops</a:t>
            </a:r>
            <a:endParaRPr/>
          </a:p>
          <a:p>
            <a:pPr indent="-342900" lvl="0" marL="457200" rtl="0" algn="l">
              <a:spcBef>
                <a:spcPts val="0"/>
              </a:spcBef>
              <a:spcAft>
                <a:spcPts val="0"/>
              </a:spcAft>
              <a:buSzPts val="1800"/>
              <a:buChar char="●"/>
            </a:pPr>
            <a:r>
              <a:rPr lang="en-GB"/>
              <a:t>Synthesis tool detects Lock, debug_mode, trusted, write signals are ignored</a:t>
            </a:r>
            <a:endParaRPr/>
          </a:p>
          <a:p>
            <a:pPr indent="-342900" lvl="0" marL="457200" rtl="0" algn="l">
              <a:spcBef>
                <a:spcPts val="0"/>
              </a:spcBef>
              <a:spcAft>
                <a:spcPts val="0"/>
              </a:spcAft>
              <a:buSzPts val="1800"/>
              <a:buChar char="●"/>
            </a:pPr>
            <a:r>
              <a:rPr lang="en-GB"/>
              <a:t>Optimizes them out</a:t>
            </a:r>
            <a:endParaRPr/>
          </a:p>
        </p:txBody>
      </p:sp>
      <p:sp>
        <p:nvSpPr>
          <p:cNvPr id="373" name="Google Shape;373;p49"/>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74" name="Google Shape;374;p49"/>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lt1"/>
                </a:solidFill>
              </a:rPr>
              <a:t>CWE-1234-0 Insecure HW design suggested by Copilot </a:t>
            </a:r>
            <a:endParaRPr/>
          </a:p>
        </p:txBody>
      </p:sp>
      <p:pic>
        <p:nvPicPr>
          <p:cNvPr id="375" name="Google Shape;375;p49"/>
          <p:cNvPicPr preferRelativeResize="0"/>
          <p:nvPr/>
        </p:nvPicPr>
        <p:blipFill>
          <a:blip r:embed="rId3">
            <a:alphaModFix/>
          </a:blip>
          <a:stretch>
            <a:fillRect/>
          </a:stretch>
        </p:blipFill>
        <p:spPr>
          <a:xfrm>
            <a:off x="1409550" y="592200"/>
            <a:ext cx="6324889" cy="26918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9" name="Shape 379"/>
        <p:cNvGrpSpPr/>
        <p:nvPr/>
      </p:nvGrpSpPr>
      <p:grpSpPr>
        <a:xfrm>
          <a:off x="0" y="0"/>
          <a:ext cx="0" cy="0"/>
          <a:chOff x="0" y="0"/>
          <a:chExt cx="0" cy="0"/>
        </a:xfrm>
      </p:grpSpPr>
      <p:sp>
        <p:nvSpPr>
          <p:cNvPr id="380" name="Google Shape;380;p50"/>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CSAW’s “AI” Hardware Attack Challenge</a:t>
            </a:r>
            <a:endParaRPr/>
          </a:p>
        </p:txBody>
      </p:sp>
      <p:sp>
        <p:nvSpPr>
          <p:cNvPr id="381" name="Google Shape;381;p50"/>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pic>
        <p:nvPicPr>
          <p:cNvPr id="382" name="Google Shape;382;p50"/>
          <p:cNvPicPr preferRelativeResize="0"/>
          <p:nvPr/>
        </p:nvPicPr>
        <p:blipFill>
          <a:blip r:embed="rId3">
            <a:alphaModFix/>
          </a:blip>
          <a:stretch>
            <a:fillRect/>
          </a:stretch>
        </p:blipFill>
        <p:spPr>
          <a:xfrm>
            <a:off x="4673125" y="548688"/>
            <a:ext cx="4159175" cy="4046124"/>
          </a:xfrm>
          <a:prstGeom prst="rect">
            <a:avLst/>
          </a:prstGeom>
          <a:noFill/>
          <a:ln>
            <a:noFill/>
          </a:ln>
        </p:spPr>
      </p:pic>
      <p:sp>
        <p:nvSpPr>
          <p:cNvPr id="383" name="Google Shape;383;p50"/>
          <p:cNvSpPr txBox="1"/>
          <p:nvPr/>
        </p:nvSpPr>
        <p:spPr>
          <a:xfrm>
            <a:off x="311700" y="548700"/>
            <a:ext cx="4159200" cy="1585500"/>
          </a:xfrm>
          <a:prstGeom prst="rect">
            <a:avLst/>
          </a:prstGeom>
          <a:noFill/>
          <a:ln>
            <a:noFill/>
          </a:ln>
        </p:spPr>
        <p:txBody>
          <a:bodyPr anchorCtr="0" anchor="ctr" bIns="91425" lIns="91425" spcFirstLastPara="1" rIns="91425" wrap="square" tIns="91425">
            <a:noAutofit/>
          </a:bodyPr>
          <a:lstStyle/>
          <a:p>
            <a:pPr indent="-330200" lvl="0" marL="457200" rtl="0" algn="l">
              <a:spcBef>
                <a:spcPts val="0"/>
              </a:spcBef>
              <a:spcAft>
                <a:spcPts val="0"/>
              </a:spcAft>
              <a:buClr>
                <a:schemeClr val="dk2"/>
              </a:buClr>
              <a:buSzPts val="1600"/>
              <a:buChar char="●"/>
            </a:pPr>
            <a:r>
              <a:rPr lang="en-GB" sz="1600">
                <a:solidFill>
                  <a:schemeClr val="dk2"/>
                </a:solidFill>
              </a:rPr>
              <a:t>Add and exploit hardware security vulnerabilities to an open-source design using only LLMs</a:t>
            </a:r>
            <a:endParaRPr sz="1600">
              <a:solidFill>
                <a:schemeClr val="dk2"/>
              </a:solidFill>
            </a:endParaRPr>
          </a:p>
          <a:p>
            <a:pPr indent="-330200" lvl="0" marL="457200" rtl="0" algn="l">
              <a:spcBef>
                <a:spcPts val="0"/>
              </a:spcBef>
              <a:spcAft>
                <a:spcPts val="0"/>
              </a:spcAft>
              <a:buClr>
                <a:schemeClr val="dk2"/>
              </a:buClr>
              <a:buSzPts val="1600"/>
              <a:buChar char="●"/>
            </a:pPr>
            <a:r>
              <a:rPr lang="en-GB" sz="1600">
                <a:solidFill>
                  <a:schemeClr val="dk2"/>
                </a:solidFill>
              </a:rPr>
              <a:t>Judged on criteria like vulnerability impact, method of addition, design complexity, and impact </a:t>
            </a:r>
            <a:endParaRPr sz="1600">
              <a:solidFill>
                <a:schemeClr val="dk2"/>
              </a:solidFill>
            </a:endParaRPr>
          </a:p>
        </p:txBody>
      </p:sp>
      <p:pic>
        <p:nvPicPr>
          <p:cNvPr id="384" name="Google Shape;384;p50"/>
          <p:cNvPicPr preferRelativeResize="0"/>
          <p:nvPr/>
        </p:nvPicPr>
        <p:blipFill>
          <a:blip r:embed="rId4">
            <a:alphaModFix/>
          </a:blip>
          <a:stretch>
            <a:fillRect/>
          </a:stretch>
        </p:blipFill>
        <p:spPr>
          <a:xfrm>
            <a:off x="1111850" y="2752713"/>
            <a:ext cx="2558900" cy="630250"/>
          </a:xfrm>
          <a:prstGeom prst="rect">
            <a:avLst/>
          </a:prstGeom>
          <a:noFill/>
          <a:ln>
            <a:noFill/>
          </a:ln>
        </p:spPr>
      </p:pic>
      <p:pic>
        <p:nvPicPr>
          <p:cNvPr id="385" name="Google Shape;385;p50"/>
          <p:cNvPicPr preferRelativeResize="0"/>
          <p:nvPr/>
        </p:nvPicPr>
        <p:blipFill>
          <a:blip r:embed="rId5">
            <a:alphaModFix/>
          </a:blip>
          <a:stretch>
            <a:fillRect/>
          </a:stretch>
        </p:blipFill>
        <p:spPr>
          <a:xfrm>
            <a:off x="1501386" y="3546962"/>
            <a:ext cx="1779825" cy="1001125"/>
          </a:xfrm>
          <a:prstGeom prst="rect">
            <a:avLst/>
          </a:prstGeom>
          <a:noFill/>
          <a:ln>
            <a:noFill/>
          </a:ln>
        </p:spPr>
      </p:pic>
      <p:sp>
        <p:nvSpPr>
          <p:cNvPr id="386" name="Google Shape;386;p50"/>
          <p:cNvSpPr txBox="1"/>
          <p:nvPr/>
        </p:nvSpPr>
        <p:spPr>
          <a:xfrm>
            <a:off x="311700" y="2204925"/>
            <a:ext cx="2199300" cy="43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chemeClr val="dk2"/>
                </a:solidFill>
              </a:rPr>
              <a:t>Industry Judges:</a:t>
            </a:r>
            <a:endParaRPr b="1" sz="18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0" name="Shape 390"/>
        <p:cNvGrpSpPr/>
        <p:nvPr/>
      </p:nvGrpSpPr>
      <p:grpSpPr>
        <a:xfrm>
          <a:off x="0" y="0"/>
          <a:ext cx="0" cy="0"/>
          <a:chOff x="0" y="0"/>
          <a:chExt cx="0" cy="0"/>
        </a:xfrm>
      </p:grpSpPr>
      <p:sp>
        <p:nvSpPr>
          <p:cNvPr id="391" name="Google Shape;391;p51"/>
          <p:cNvSpPr txBox="1"/>
          <p:nvPr>
            <p:ph idx="1" type="body"/>
          </p:nvPr>
        </p:nvSpPr>
        <p:spPr>
          <a:xfrm>
            <a:off x="311700" y="689675"/>
            <a:ext cx="36204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8 teams from 5 countries</a:t>
            </a:r>
            <a:endParaRPr/>
          </a:p>
          <a:p>
            <a:pPr indent="-317500" lvl="1" marL="914400" rtl="0" algn="l">
              <a:spcBef>
                <a:spcPts val="0"/>
              </a:spcBef>
              <a:spcAft>
                <a:spcPts val="0"/>
              </a:spcAft>
              <a:buSzPts val="1400"/>
              <a:buChar char="○"/>
            </a:pPr>
            <a:r>
              <a:rPr lang="en-GB"/>
              <a:t>University of Florida</a:t>
            </a:r>
            <a:endParaRPr/>
          </a:p>
          <a:p>
            <a:pPr indent="-317500" lvl="1" marL="914400" rtl="0" algn="l">
              <a:spcBef>
                <a:spcPts val="0"/>
              </a:spcBef>
              <a:spcAft>
                <a:spcPts val="0"/>
              </a:spcAft>
              <a:buSzPts val="1400"/>
              <a:buChar char="○"/>
            </a:pPr>
            <a:r>
              <a:rPr lang="en-GB"/>
              <a:t>Tsinghua University</a:t>
            </a:r>
            <a:endParaRPr/>
          </a:p>
          <a:p>
            <a:pPr indent="-317500" lvl="1" marL="914400" rtl="0" algn="l">
              <a:spcBef>
                <a:spcPts val="0"/>
              </a:spcBef>
              <a:spcAft>
                <a:spcPts val="0"/>
              </a:spcAft>
              <a:buSzPts val="1400"/>
              <a:buChar char="○"/>
            </a:pPr>
            <a:r>
              <a:rPr lang="en-GB"/>
              <a:t>Georgia Tech</a:t>
            </a:r>
            <a:endParaRPr/>
          </a:p>
          <a:p>
            <a:pPr indent="-317500" lvl="1" marL="914400" rtl="0" algn="l">
              <a:spcBef>
                <a:spcPts val="0"/>
              </a:spcBef>
              <a:spcAft>
                <a:spcPts val="0"/>
              </a:spcAft>
              <a:buSzPts val="1400"/>
              <a:buChar char="○"/>
            </a:pPr>
            <a:r>
              <a:rPr lang="en-GB"/>
              <a:t>UTDallas</a:t>
            </a:r>
            <a:endParaRPr/>
          </a:p>
          <a:p>
            <a:pPr indent="-317500" lvl="1" marL="914400" rtl="0" algn="l">
              <a:spcBef>
                <a:spcPts val="0"/>
              </a:spcBef>
              <a:spcAft>
                <a:spcPts val="0"/>
              </a:spcAft>
              <a:buSzPts val="1400"/>
              <a:buChar char="○"/>
            </a:pPr>
            <a:r>
              <a:rPr lang="en-GB"/>
              <a:t>UC Santa Cruz</a:t>
            </a:r>
            <a:endParaRPr/>
          </a:p>
          <a:p>
            <a:pPr indent="-317500" lvl="1" marL="914400" rtl="0" algn="l">
              <a:spcBef>
                <a:spcPts val="0"/>
              </a:spcBef>
              <a:spcAft>
                <a:spcPts val="0"/>
              </a:spcAft>
              <a:buSzPts val="1400"/>
              <a:buChar char="○"/>
            </a:pPr>
            <a:r>
              <a:rPr lang="en-GB"/>
              <a:t>International Hellenic University</a:t>
            </a:r>
            <a:endParaRPr/>
          </a:p>
          <a:p>
            <a:pPr indent="-317500" lvl="1" marL="914400" rtl="0" algn="l">
              <a:spcBef>
                <a:spcPts val="0"/>
              </a:spcBef>
              <a:spcAft>
                <a:spcPts val="0"/>
              </a:spcAft>
              <a:buSzPts val="1400"/>
              <a:buChar char="○"/>
            </a:pPr>
            <a:r>
              <a:rPr lang="en-GB"/>
              <a:t>Cinestav</a:t>
            </a:r>
            <a:endParaRPr/>
          </a:p>
          <a:p>
            <a:pPr indent="-317500" lvl="1" marL="914400" rtl="0" algn="l">
              <a:spcBef>
                <a:spcPts val="0"/>
              </a:spcBef>
              <a:spcAft>
                <a:spcPts val="0"/>
              </a:spcAft>
              <a:buSzPts val="1400"/>
              <a:buChar char="○"/>
            </a:pPr>
            <a:r>
              <a:rPr lang="en-GB"/>
              <a:t>IIT Guwahati</a:t>
            </a:r>
            <a:endParaRPr/>
          </a:p>
        </p:txBody>
      </p:sp>
      <p:sp>
        <p:nvSpPr>
          <p:cNvPr id="392" name="Google Shape;392;p51"/>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93" name="Google Shape;393;p51"/>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Competition finalists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94" name="Google Shape;94;p16"/>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2022-2024: “Conversational” LLMs</a:t>
            </a:r>
            <a:endParaRPr/>
          </a:p>
        </p:txBody>
      </p:sp>
      <p:pic>
        <p:nvPicPr>
          <p:cNvPr id="95" name="Google Shape;95;p16"/>
          <p:cNvPicPr preferRelativeResize="0"/>
          <p:nvPr/>
        </p:nvPicPr>
        <p:blipFill>
          <a:blip r:embed="rId3">
            <a:alphaModFix/>
          </a:blip>
          <a:stretch>
            <a:fillRect/>
          </a:stretch>
        </p:blipFill>
        <p:spPr>
          <a:xfrm>
            <a:off x="773500" y="3295288"/>
            <a:ext cx="7907375" cy="1536625"/>
          </a:xfrm>
          <a:prstGeom prst="rect">
            <a:avLst/>
          </a:prstGeom>
          <a:noFill/>
          <a:ln>
            <a:noFill/>
          </a:ln>
        </p:spPr>
      </p:pic>
      <p:pic>
        <p:nvPicPr>
          <p:cNvPr id="96" name="Google Shape;96;p16"/>
          <p:cNvPicPr preferRelativeResize="0"/>
          <p:nvPr/>
        </p:nvPicPr>
        <p:blipFill>
          <a:blip r:embed="rId4">
            <a:alphaModFix/>
          </a:blip>
          <a:stretch>
            <a:fillRect/>
          </a:stretch>
        </p:blipFill>
        <p:spPr>
          <a:xfrm>
            <a:off x="165175" y="483000"/>
            <a:ext cx="4123975" cy="2656999"/>
          </a:xfrm>
          <a:prstGeom prst="rect">
            <a:avLst/>
          </a:prstGeom>
          <a:noFill/>
          <a:ln>
            <a:noFill/>
          </a:ln>
        </p:spPr>
      </p:pic>
      <p:pic>
        <p:nvPicPr>
          <p:cNvPr id="97" name="Google Shape;97;p16"/>
          <p:cNvPicPr preferRelativeResize="0"/>
          <p:nvPr/>
        </p:nvPicPr>
        <p:blipFill>
          <a:blip r:embed="rId5">
            <a:alphaModFix/>
          </a:blip>
          <a:stretch>
            <a:fillRect/>
          </a:stretch>
        </p:blipFill>
        <p:spPr>
          <a:xfrm>
            <a:off x="4453075" y="583025"/>
            <a:ext cx="4599501" cy="1214575"/>
          </a:xfrm>
          <a:prstGeom prst="rect">
            <a:avLst/>
          </a:prstGeom>
          <a:noFill/>
          <a:ln>
            <a:noFill/>
          </a:ln>
        </p:spPr>
      </p:pic>
      <p:pic>
        <p:nvPicPr>
          <p:cNvPr id="98" name="Google Shape;98;p16"/>
          <p:cNvPicPr preferRelativeResize="0"/>
          <p:nvPr/>
        </p:nvPicPr>
        <p:blipFill>
          <a:blip r:embed="rId6">
            <a:alphaModFix/>
          </a:blip>
          <a:stretch>
            <a:fillRect/>
          </a:stretch>
        </p:blipFill>
        <p:spPr>
          <a:xfrm>
            <a:off x="4324299" y="1797612"/>
            <a:ext cx="4857050" cy="1497688"/>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7" name="Shape 397"/>
        <p:cNvGrpSpPr/>
        <p:nvPr/>
      </p:nvGrpSpPr>
      <p:grpSpPr>
        <a:xfrm>
          <a:off x="0" y="0"/>
          <a:ext cx="0" cy="0"/>
          <a:chOff x="0" y="0"/>
          <a:chExt cx="0" cy="0"/>
        </a:xfrm>
      </p:grpSpPr>
      <p:sp>
        <p:nvSpPr>
          <p:cNvPr id="398" name="Google Shape;398;p52"/>
          <p:cNvSpPr txBox="1"/>
          <p:nvPr>
            <p:ph idx="1" type="body"/>
          </p:nvPr>
        </p:nvSpPr>
        <p:spPr>
          <a:xfrm>
            <a:off x="311700" y="689675"/>
            <a:ext cx="4260300" cy="3416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sz="1300"/>
              <a:t>Developed tool to automate vulnerability insertion</a:t>
            </a:r>
            <a:endParaRPr sz="1300"/>
          </a:p>
          <a:p>
            <a:pPr indent="-311150" lvl="0" marL="457200" rtl="0" algn="l">
              <a:spcBef>
                <a:spcPts val="0"/>
              </a:spcBef>
              <a:spcAft>
                <a:spcPts val="0"/>
              </a:spcAft>
              <a:buSzPts val="1300"/>
              <a:buChar char="●"/>
            </a:pPr>
            <a:r>
              <a:rPr lang="en-GB" sz="1300"/>
              <a:t>Needed to leverage prompt injection</a:t>
            </a:r>
            <a:endParaRPr sz="1300"/>
          </a:p>
        </p:txBody>
      </p:sp>
      <p:sp>
        <p:nvSpPr>
          <p:cNvPr id="399" name="Google Shape;399;p52"/>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00" name="Google Shape;400;p52"/>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Hardware Hacksmiths - UFL</a:t>
            </a:r>
            <a:endParaRPr/>
          </a:p>
        </p:txBody>
      </p:sp>
      <p:pic>
        <p:nvPicPr>
          <p:cNvPr id="401" name="Google Shape;401;p52"/>
          <p:cNvPicPr preferRelativeResize="0"/>
          <p:nvPr/>
        </p:nvPicPr>
        <p:blipFill>
          <a:blip r:embed="rId3">
            <a:alphaModFix/>
          </a:blip>
          <a:stretch>
            <a:fillRect/>
          </a:stretch>
        </p:blipFill>
        <p:spPr>
          <a:xfrm>
            <a:off x="4572000" y="863550"/>
            <a:ext cx="2901599" cy="3416400"/>
          </a:xfrm>
          <a:prstGeom prst="rect">
            <a:avLst/>
          </a:prstGeom>
          <a:noFill/>
          <a:ln>
            <a:noFill/>
          </a:ln>
        </p:spPr>
      </p:pic>
      <p:pic>
        <p:nvPicPr>
          <p:cNvPr id="402" name="Google Shape;402;p52"/>
          <p:cNvPicPr preferRelativeResize="0"/>
          <p:nvPr/>
        </p:nvPicPr>
        <p:blipFill>
          <a:blip r:embed="rId4">
            <a:alphaModFix/>
          </a:blip>
          <a:stretch>
            <a:fillRect/>
          </a:stretch>
        </p:blipFill>
        <p:spPr>
          <a:xfrm>
            <a:off x="1039250" y="1296200"/>
            <a:ext cx="2805200" cy="3467676"/>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06" name="Shape 406"/>
        <p:cNvGrpSpPr/>
        <p:nvPr/>
      </p:nvGrpSpPr>
      <p:grpSpPr>
        <a:xfrm>
          <a:off x="0" y="0"/>
          <a:ext cx="0" cy="0"/>
          <a:chOff x="0" y="0"/>
          <a:chExt cx="0" cy="0"/>
        </a:xfrm>
      </p:grpSpPr>
      <p:sp>
        <p:nvSpPr>
          <p:cNvPr id="407" name="Google Shape;407;p53"/>
          <p:cNvSpPr txBox="1"/>
          <p:nvPr>
            <p:ph idx="1" type="body"/>
          </p:nvPr>
        </p:nvSpPr>
        <p:spPr>
          <a:xfrm>
            <a:off x="311700" y="6896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Developed their own prompt engineering method</a:t>
            </a:r>
            <a:endParaRPr/>
          </a:p>
          <a:p>
            <a:pPr indent="-342900" lvl="0" marL="457200" rtl="0" algn="l">
              <a:spcBef>
                <a:spcPts val="0"/>
              </a:spcBef>
              <a:spcAft>
                <a:spcPts val="0"/>
              </a:spcAft>
              <a:buSzPts val="1800"/>
              <a:buChar char="●"/>
            </a:pPr>
            <a:r>
              <a:rPr lang="en-GB"/>
              <a:t>Inserted 10 distinct vulnerabilities using 2 different LLMS</a:t>
            </a:r>
            <a:endParaRPr/>
          </a:p>
        </p:txBody>
      </p:sp>
      <p:sp>
        <p:nvSpPr>
          <p:cNvPr id="408" name="Google Shape;408;p53"/>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09" name="Google Shape;409;p53"/>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Hehe2023 - Tsinghua University</a:t>
            </a:r>
            <a:endParaRPr/>
          </a:p>
        </p:txBody>
      </p:sp>
      <p:pic>
        <p:nvPicPr>
          <p:cNvPr id="410" name="Google Shape;410;p53"/>
          <p:cNvPicPr preferRelativeResize="0"/>
          <p:nvPr/>
        </p:nvPicPr>
        <p:blipFill>
          <a:blip r:embed="rId3">
            <a:alphaModFix/>
          </a:blip>
          <a:stretch>
            <a:fillRect/>
          </a:stretch>
        </p:blipFill>
        <p:spPr>
          <a:xfrm>
            <a:off x="415400" y="1750625"/>
            <a:ext cx="8313200" cy="18693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14" name="Shape 414"/>
        <p:cNvGrpSpPr/>
        <p:nvPr/>
      </p:nvGrpSpPr>
      <p:grpSpPr>
        <a:xfrm>
          <a:off x="0" y="0"/>
          <a:ext cx="0" cy="0"/>
          <a:chOff x="0" y="0"/>
          <a:chExt cx="0" cy="0"/>
        </a:xfrm>
      </p:grpSpPr>
      <p:sp>
        <p:nvSpPr>
          <p:cNvPr id="415" name="Google Shape;415;p54"/>
          <p:cNvSpPr txBox="1"/>
          <p:nvPr>
            <p:ph idx="1" type="body"/>
          </p:nvPr>
        </p:nvSpPr>
        <p:spPr>
          <a:xfrm>
            <a:off x="311700" y="6896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UART DoS with a hardware Trojan</a:t>
            </a:r>
            <a:endParaRPr/>
          </a:p>
          <a:p>
            <a:pPr indent="0" lvl="0" marL="0" rtl="0" algn="l">
              <a:spcBef>
                <a:spcPts val="1600"/>
              </a:spcBef>
              <a:spcAft>
                <a:spcPts val="0"/>
              </a:spcAft>
              <a:buNone/>
            </a:pPr>
            <a:r>
              <a:t/>
            </a:r>
            <a:endParaRPr/>
          </a:p>
          <a:p>
            <a:pPr indent="-342900" lvl="0" marL="457200" rtl="0" algn="l">
              <a:spcBef>
                <a:spcPts val="1600"/>
              </a:spcBef>
              <a:spcAft>
                <a:spcPts val="0"/>
              </a:spcAft>
              <a:buSzPts val="1800"/>
              <a:buChar char="●"/>
            </a:pPr>
            <a:r>
              <a:rPr lang="en-GB"/>
              <a:t>Wishbone bus DoS</a:t>
            </a:r>
            <a:endParaRPr/>
          </a:p>
          <a:p>
            <a:pPr indent="0" lvl="0" marL="0" rtl="0" algn="l">
              <a:spcBef>
                <a:spcPts val="1600"/>
              </a:spcBef>
              <a:spcAft>
                <a:spcPts val="0"/>
              </a:spcAft>
              <a:buNone/>
            </a:pPr>
            <a:r>
              <a:t/>
            </a:r>
            <a:endParaRPr/>
          </a:p>
          <a:p>
            <a:pPr indent="-342900" lvl="0" marL="457200" rtl="0" algn="l">
              <a:spcBef>
                <a:spcPts val="1600"/>
              </a:spcBef>
              <a:spcAft>
                <a:spcPts val="0"/>
              </a:spcAft>
              <a:buSzPts val="1800"/>
              <a:buChar char="●"/>
            </a:pPr>
            <a:r>
              <a:rPr lang="en-GB"/>
              <a:t>AES key leakage</a:t>
            </a:r>
            <a:endParaRPr/>
          </a:p>
          <a:p>
            <a:pPr indent="-317500" lvl="1" marL="914400" rtl="0" algn="l">
              <a:spcBef>
                <a:spcPts val="0"/>
              </a:spcBef>
              <a:spcAft>
                <a:spcPts val="0"/>
              </a:spcAft>
              <a:buSzPts val="1400"/>
              <a:buChar char="○"/>
            </a:pPr>
            <a:r>
              <a:rPr lang="en-GB"/>
              <a:t>Altered key memory with single bit internal wire as antenna</a:t>
            </a:r>
            <a:endParaRPr/>
          </a:p>
        </p:txBody>
      </p:sp>
      <p:sp>
        <p:nvSpPr>
          <p:cNvPr id="416" name="Google Shape;416;p54"/>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17" name="Google Shape;417;p54"/>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SystemsGenesis - IHU</a:t>
            </a:r>
            <a:endParaRPr/>
          </a:p>
        </p:txBody>
      </p:sp>
      <p:pic>
        <p:nvPicPr>
          <p:cNvPr id="418" name="Google Shape;418;p54"/>
          <p:cNvPicPr preferRelativeResize="0"/>
          <p:nvPr/>
        </p:nvPicPr>
        <p:blipFill>
          <a:blip r:embed="rId3">
            <a:alphaModFix/>
          </a:blip>
          <a:stretch>
            <a:fillRect/>
          </a:stretch>
        </p:blipFill>
        <p:spPr>
          <a:xfrm>
            <a:off x="3232625" y="1044675"/>
            <a:ext cx="4763376" cy="1110900"/>
          </a:xfrm>
          <a:prstGeom prst="rect">
            <a:avLst/>
          </a:prstGeom>
          <a:noFill/>
          <a:ln>
            <a:noFill/>
          </a:ln>
        </p:spPr>
      </p:pic>
      <p:pic>
        <p:nvPicPr>
          <p:cNvPr id="419" name="Google Shape;419;p54"/>
          <p:cNvPicPr preferRelativeResize="0"/>
          <p:nvPr/>
        </p:nvPicPr>
        <p:blipFill>
          <a:blip r:embed="rId4">
            <a:alphaModFix/>
          </a:blip>
          <a:stretch>
            <a:fillRect/>
          </a:stretch>
        </p:blipFill>
        <p:spPr>
          <a:xfrm>
            <a:off x="3232625" y="2296675"/>
            <a:ext cx="5387075" cy="1046275"/>
          </a:xfrm>
          <a:prstGeom prst="rect">
            <a:avLst/>
          </a:prstGeom>
          <a:noFill/>
          <a:ln>
            <a:noFill/>
          </a:ln>
        </p:spPr>
      </p:pic>
      <p:pic>
        <p:nvPicPr>
          <p:cNvPr id="420" name="Google Shape;420;p54"/>
          <p:cNvPicPr preferRelativeResize="0"/>
          <p:nvPr/>
        </p:nvPicPr>
        <p:blipFill>
          <a:blip r:embed="rId5">
            <a:alphaModFix/>
          </a:blip>
          <a:stretch>
            <a:fillRect/>
          </a:stretch>
        </p:blipFill>
        <p:spPr>
          <a:xfrm>
            <a:off x="6186725" y="3447170"/>
            <a:ext cx="2207025" cy="12399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4" name="Shape 424"/>
        <p:cNvGrpSpPr/>
        <p:nvPr/>
      </p:nvGrpSpPr>
      <p:grpSpPr>
        <a:xfrm>
          <a:off x="0" y="0"/>
          <a:ext cx="0" cy="0"/>
          <a:chOff x="0" y="0"/>
          <a:chExt cx="0" cy="0"/>
        </a:xfrm>
      </p:grpSpPr>
      <p:sp>
        <p:nvSpPr>
          <p:cNvPr id="425" name="Google Shape;425;p55"/>
          <p:cNvSpPr txBox="1"/>
          <p:nvPr>
            <p:ph idx="1" type="body"/>
          </p:nvPr>
        </p:nvSpPr>
        <p:spPr>
          <a:xfrm>
            <a:off x="311700" y="689675"/>
            <a:ext cx="4260300" cy="1233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Added Trojans to both DES and AES cores for Caravel</a:t>
            </a:r>
            <a:endParaRPr/>
          </a:p>
        </p:txBody>
      </p:sp>
      <p:sp>
        <p:nvSpPr>
          <p:cNvPr id="426" name="Google Shape;426;p55"/>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27" name="Google Shape;427;p55"/>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Cinestav-DD - Cinestav</a:t>
            </a:r>
            <a:endParaRPr/>
          </a:p>
        </p:txBody>
      </p:sp>
      <p:pic>
        <p:nvPicPr>
          <p:cNvPr id="428" name="Google Shape;428;p55"/>
          <p:cNvPicPr preferRelativeResize="0"/>
          <p:nvPr/>
        </p:nvPicPr>
        <p:blipFill>
          <a:blip r:embed="rId3">
            <a:alphaModFix/>
          </a:blip>
          <a:stretch>
            <a:fillRect/>
          </a:stretch>
        </p:blipFill>
        <p:spPr>
          <a:xfrm>
            <a:off x="888938" y="1617500"/>
            <a:ext cx="3105825" cy="2972125"/>
          </a:xfrm>
          <a:prstGeom prst="rect">
            <a:avLst/>
          </a:prstGeom>
          <a:noFill/>
          <a:ln>
            <a:noFill/>
          </a:ln>
        </p:spPr>
      </p:pic>
      <p:pic>
        <p:nvPicPr>
          <p:cNvPr id="429" name="Google Shape;429;p55"/>
          <p:cNvPicPr preferRelativeResize="0"/>
          <p:nvPr/>
        </p:nvPicPr>
        <p:blipFill>
          <a:blip r:embed="rId4">
            <a:alphaModFix/>
          </a:blip>
          <a:stretch>
            <a:fillRect/>
          </a:stretch>
        </p:blipFill>
        <p:spPr>
          <a:xfrm>
            <a:off x="4572000" y="689663"/>
            <a:ext cx="3992200" cy="37168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33" name="Shape 433"/>
        <p:cNvGrpSpPr/>
        <p:nvPr/>
      </p:nvGrpSpPr>
      <p:grpSpPr>
        <a:xfrm>
          <a:off x="0" y="0"/>
          <a:ext cx="0" cy="0"/>
          <a:chOff x="0" y="0"/>
          <a:chExt cx="0" cy="0"/>
        </a:xfrm>
      </p:grpSpPr>
      <p:sp>
        <p:nvSpPr>
          <p:cNvPr id="434" name="Google Shape;434;p56"/>
          <p:cNvSpPr txBox="1"/>
          <p:nvPr>
            <p:ph idx="1" type="body"/>
          </p:nvPr>
        </p:nvSpPr>
        <p:spPr>
          <a:xfrm>
            <a:off x="311700" y="689675"/>
            <a:ext cx="42603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Input Trojans into user space which infect the kernel</a:t>
            </a:r>
            <a:endParaRPr/>
          </a:p>
          <a:p>
            <a:pPr indent="-317500" lvl="1" marL="914400" rtl="0" algn="l">
              <a:spcBef>
                <a:spcPts val="0"/>
              </a:spcBef>
              <a:spcAft>
                <a:spcPts val="0"/>
              </a:spcAft>
              <a:buSzPts val="1400"/>
              <a:buChar char="○"/>
            </a:pPr>
            <a:r>
              <a:rPr lang="en-GB"/>
              <a:t>Masked faults</a:t>
            </a:r>
            <a:endParaRPr/>
          </a:p>
          <a:p>
            <a:pPr indent="-317500" lvl="1" marL="914400" rtl="0" algn="l">
              <a:spcBef>
                <a:spcPts val="0"/>
              </a:spcBef>
              <a:spcAft>
                <a:spcPts val="0"/>
              </a:spcAft>
              <a:buSzPts val="1400"/>
              <a:buChar char="○"/>
            </a:pPr>
            <a:r>
              <a:rPr lang="en-GB"/>
              <a:t>Permits overwriting privileged memory</a:t>
            </a:r>
            <a:endParaRPr/>
          </a:p>
        </p:txBody>
      </p:sp>
      <p:sp>
        <p:nvSpPr>
          <p:cNvPr id="435" name="Google Shape;435;p56"/>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36" name="Google Shape;436;p56"/>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COEUS - Georgia Tech</a:t>
            </a:r>
            <a:endParaRPr/>
          </a:p>
        </p:txBody>
      </p:sp>
      <p:pic>
        <p:nvPicPr>
          <p:cNvPr id="437" name="Google Shape;437;p56"/>
          <p:cNvPicPr preferRelativeResize="0"/>
          <p:nvPr/>
        </p:nvPicPr>
        <p:blipFill>
          <a:blip r:embed="rId3">
            <a:alphaModFix/>
          </a:blip>
          <a:stretch>
            <a:fillRect/>
          </a:stretch>
        </p:blipFill>
        <p:spPr>
          <a:xfrm>
            <a:off x="1598325" y="2357537"/>
            <a:ext cx="1687050" cy="2028725"/>
          </a:xfrm>
          <a:prstGeom prst="rect">
            <a:avLst/>
          </a:prstGeom>
          <a:noFill/>
          <a:ln>
            <a:noFill/>
          </a:ln>
        </p:spPr>
      </p:pic>
      <p:pic>
        <p:nvPicPr>
          <p:cNvPr id="438" name="Google Shape;438;p56"/>
          <p:cNvPicPr preferRelativeResize="0"/>
          <p:nvPr/>
        </p:nvPicPr>
        <p:blipFill>
          <a:blip r:embed="rId4">
            <a:alphaModFix/>
          </a:blip>
          <a:stretch>
            <a:fillRect/>
          </a:stretch>
        </p:blipFill>
        <p:spPr>
          <a:xfrm>
            <a:off x="4632325" y="1290616"/>
            <a:ext cx="4199974" cy="22145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42" name="Shape 442"/>
        <p:cNvGrpSpPr/>
        <p:nvPr/>
      </p:nvGrpSpPr>
      <p:grpSpPr>
        <a:xfrm>
          <a:off x="0" y="0"/>
          <a:ext cx="0" cy="0"/>
          <a:chOff x="0" y="0"/>
          <a:chExt cx="0" cy="0"/>
        </a:xfrm>
      </p:grpSpPr>
      <p:sp>
        <p:nvSpPr>
          <p:cNvPr id="443" name="Google Shape;443;p57"/>
          <p:cNvSpPr txBox="1"/>
          <p:nvPr>
            <p:ph idx="1" type="body"/>
          </p:nvPr>
        </p:nvSpPr>
        <p:spPr>
          <a:xfrm>
            <a:off x="311700" y="689675"/>
            <a:ext cx="55620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Invalidated ASCON authenticated encryption</a:t>
            </a:r>
            <a:endParaRPr/>
          </a:p>
          <a:p>
            <a:pPr indent="0" lvl="0" marL="457200" rtl="0" algn="l">
              <a:spcBef>
                <a:spcPts val="1600"/>
              </a:spcBef>
              <a:spcAft>
                <a:spcPts val="0"/>
              </a:spcAft>
              <a:buNone/>
            </a:pPr>
            <a:r>
              <a:t/>
            </a:r>
            <a:endParaRPr/>
          </a:p>
          <a:p>
            <a:pPr indent="0" lvl="0" marL="457200" rtl="0" algn="l">
              <a:spcBef>
                <a:spcPts val="1600"/>
              </a:spcBef>
              <a:spcAft>
                <a:spcPts val="0"/>
              </a:spcAft>
              <a:buNone/>
            </a:pPr>
            <a:r>
              <a:t/>
            </a:r>
            <a:endParaRPr/>
          </a:p>
          <a:p>
            <a:pPr indent="-342900" lvl="0" marL="457200" rtl="0" algn="l">
              <a:spcBef>
                <a:spcPts val="1600"/>
              </a:spcBef>
              <a:spcAft>
                <a:spcPts val="0"/>
              </a:spcAft>
              <a:buSzPts val="1800"/>
              <a:buChar char="●"/>
            </a:pPr>
            <a:r>
              <a:rPr lang="en-GB"/>
              <a:t>Output the ASCON key with a specific input</a:t>
            </a:r>
            <a:endParaRPr/>
          </a:p>
        </p:txBody>
      </p:sp>
      <p:sp>
        <p:nvSpPr>
          <p:cNvPr id="444" name="Google Shape;444;p57"/>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45" name="Google Shape;445;p57"/>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troj.ai - IIT</a:t>
            </a:r>
            <a:endParaRPr/>
          </a:p>
        </p:txBody>
      </p:sp>
      <p:pic>
        <p:nvPicPr>
          <p:cNvPr id="446" name="Google Shape;446;p57"/>
          <p:cNvPicPr preferRelativeResize="0"/>
          <p:nvPr/>
        </p:nvPicPr>
        <p:blipFill>
          <a:blip r:embed="rId3">
            <a:alphaModFix/>
          </a:blip>
          <a:stretch>
            <a:fillRect/>
          </a:stretch>
        </p:blipFill>
        <p:spPr>
          <a:xfrm>
            <a:off x="6057650" y="598775"/>
            <a:ext cx="2537650" cy="1347475"/>
          </a:xfrm>
          <a:prstGeom prst="rect">
            <a:avLst/>
          </a:prstGeom>
          <a:noFill/>
          <a:ln>
            <a:noFill/>
          </a:ln>
        </p:spPr>
      </p:pic>
      <p:pic>
        <p:nvPicPr>
          <p:cNvPr id="447" name="Google Shape;447;p57"/>
          <p:cNvPicPr preferRelativeResize="0"/>
          <p:nvPr/>
        </p:nvPicPr>
        <p:blipFill>
          <a:blip r:embed="rId4">
            <a:alphaModFix/>
          </a:blip>
          <a:stretch>
            <a:fillRect/>
          </a:stretch>
        </p:blipFill>
        <p:spPr>
          <a:xfrm>
            <a:off x="5873700" y="2247375"/>
            <a:ext cx="2965500" cy="2330712"/>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1" name="Shape 451"/>
        <p:cNvGrpSpPr/>
        <p:nvPr/>
      </p:nvGrpSpPr>
      <p:grpSpPr>
        <a:xfrm>
          <a:off x="0" y="0"/>
          <a:ext cx="0" cy="0"/>
          <a:chOff x="0" y="0"/>
          <a:chExt cx="0" cy="0"/>
        </a:xfrm>
      </p:grpSpPr>
      <p:sp>
        <p:nvSpPr>
          <p:cNvPr id="452" name="Google Shape;452;p58"/>
          <p:cNvSpPr txBox="1"/>
          <p:nvPr>
            <p:ph idx="1" type="body"/>
          </p:nvPr>
        </p:nvSpPr>
        <p:spPr>
          <a:xfrm>
            <a:off x="311700" y="6896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Normal award track</a:t>
            </a:r>
            <a:endParaRPr/>
          </a:p>
          <a:p>
            <a:pPr indent="-317500" lvl="1" marL="914400" rtl="0" algn="l">
              <a:spcBef>
                <a:spcPts val="0"/>
              </a:spcBef>
              <a:spcAft>
                <a:spcPts val="0"/>
              </a:spcAft>
              <a:buSzPts val="1400"/>
              <a:buAutoNum type="arabicPeriod"/>
            </a:pPr>
            <a:r>
              <a:rPr lang="en-GB"/>
              <a:t>Hehe2023 - Tsinghua</a:t>
            </a:r>
            <a:endParaRPr/>
          </a:p>
          <a:p>
            <a:pPr indent="-317500" lvl="1" marL="914400" rtl="0" algn="l">
              <a:spcBef>
                <a:spcPts val="0"/>
              </a:spcBef>
              <a:spcAft>
                <a:spcPts val="0"/>
              </a:spcAft>
              <a:buSzPts val="1400"/>
              <a:buAutoNum type="arabicPeriod"/>
            </a:pPr>
            <a:r>
              <a:rPr lang="en-GB"/>
              <a:t>Hardware Hacksmiths - UFL</a:t>
            </a:r>
            <a:endParaRPr/>
          </a:p>
          <a:p>
            <a:pPr indent="-317500" lvl="1" marL="914400" rtl="0" algn="l">
              <a:spcBef>
                <a:spcPts val="0"/>
              </a:spcBef>
              <a:spcAft>
                <a:spcPts val="0"/>
              </a:spcAft>
              <a:buSzPts val="1400"/>
              <a:buAutoNum type="arabicPeriod"/>
            </a:pPr>
            <a:r>
              <a:rPr lang="en-GB"/>
              <a:t>SystemsGenesis - IHU</a:t>
            </a:r>
            <a:endParaRPr/>
          </a:p>
          <a:p>
            <a:pPr indent="-342900" lvl="0" marL="457200" rtl="0" algn="l">
              <a:spcBef>
                <a:spcPts val="0"/>
              </a:spcBef>
              <a:spcAft>
                <a:spcPts val="0"/>
              </a:spcAft>
              <a:buSzPts val="1800"/>
              <a:buChar char="●"/>
            </a:pPr>
            <a:r>
              <a:rPr lang="en-GB"/>
              <a:t>Efabless award</a:t>
            </a:r>
            <a:endParaRPr/>
          </a:p>
          <a:p>
            <a:pPr indent="-317500" lvl="1" marL="914400" rtl="0" algn="l">
              <a:spcBef>
                <a:spcPts val="0"/>
              </a:spcBef>
              <a:spcAft>
                <a:spcPts val="0"/>
              </a:spcAft>
              <a:buSzPts val="1400"/>
              <a:buAutoNum type="arabicPeriod"/>
            </a:pPr>
            <a:r>
              <a:rPr lang="en-GB"/>
              <a:t>CinestavDD - Cinestav</a:t>
            </a:r>
            <a:endParaRPr/>
          </a:p>
        </p:txBody>
      </p:sp>
      <p:sp>
        <p:nvSpPr>
          <p:cNvPr id="453" name="Google Shape;453;p58"/>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54" name="Google Shape;454;p58"/>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Final Winners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8" name="Shape 458"/>
        <p:cNvGrpSpPr/>
        <p:nvPr/>
      </p:nvGrpSpPr>
      <p:grpSpPr>
        <a:xfrm>
          <a:off x="0" y="0"/>
          <a:ext cx="0" cy="0"/>
          <a:chOff x="0" y="0"/>
          <a:chExt cx="0" cy="0"/>
        </a:xfrm>
      </p:grpSpPr>
      <p:sp>
        <p:nvSpPr>
          <p:cNvPr id="459" name="Google Shape;459;p59"/>
          <p:cNvSpPr txBox="1"/>
          <p:nvPr>
            <p:ph idx="1" type="body"/>
          </p:nvPr>
        </p:nvSpPr>
        <p:spPr>
          <a:xfrm>
            <a:off x="311700" y="6896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LLMs have really lowered the bar for attackers</a:t>
            </a:r>
            <a:endParaRPr/>
          </a:p>
          <a:p>
            <a:pPr indent="-342900" lvl="0" marL="457200" rtl="0" algn="l">
              <a:spcBef>
                <a:spcPts val="0"/>
              </a:spcBef>
              <a:spcAft>
                <a:spcPts val="0"/>
              </a:spcAft>
              <a:buSzPts val="1800"/>
              <a:buChar char="●"/>
            </a:pPr>
            <a:r>
              <a:rPr lang="en-GB"/>
              <a:t>As an industry we need to improve our security-focused verification…</a:t>
            </a:r>
            <a:endParaRPr/>
          </a:p>
          <a:p>
            <a:pPr indent="0" lvl="0" marL="457200" rtl="0" algn="l">
              <a:spcBef>
                <a:spcPts val="1600"/>
              </a:spcBef>
              <a:spcAft>
                <a:spcPts val="0"/>
              </a:spcAft>
              <a:buNone/>
            </a:pPr>
            <a:r>
              <a:t/>
            </a:r>
            <a:endParaRPr/>
          </a:p>
          <a:p>
            <a:pPr indent="0" lvl="0" marL="457200" rtl="0" algn="l">
              <a:spcBef>
                <a:spcPts val="1600"/>
              </a:spcBef>
              <a:spcAft>
                <a:spcPts val="0"/>
              </a:spcAft>
              <a:buNone/>
            </a:pPr>
            <a:r>
              <a:t/>
            </a:r>
            <a:endParaRPr/>
          </a:p>
          <a:p>
            <a:pPr indent="0" lvl="0" marL="457200" rtl="0" algn="l">
              <a:spcBef>
                <a:spcPts val="1600"/>
              </a:spcBef>
              <a:spcAft>
                <a:spcPts val="0"/>
              </a:spcAft>
              <a:buNone/>
            </a:pPr>
            <a:r>
              <a:t/>
            </a:r>
            <a:endParaRPr/>
          </a:p>
          <a:p>
            <a:pPr indent="0" lvl="0" marL="0" rtl="0" algn="l">
              <a:spcBef>
                <a:spcPts val="1600"/>
              </a:spcBef>
              <a:spcAft>
                <a:spcPts val="0"/>
              </a:spcAft>
              <a:buNone/>
            </a:pPr>
            <a:r>
              <a:t/>
            </a:r>
            <a:endParaRPr/>
          </a:p>
          <a:p>
            <a:pPr indent="-342900" lvl="0" marL="457200" rtl="0" algn="l">
              <a:spcBef>
                <a:spcPts val="1600"/>
              </a:spcBef>
              <a:spcAft>
                <a:spcPts val="0"/>
              </a:spcAft>
              <a:buSzPts val="1800"/>
              <a:buChar char="●"/>
            </a:pPr>
            <a:r>
              <a:rPr lang="en-GB"/>
              <a:t>…but LLMs still aren’t that good with hardware design</a:t>
            </a:r>
            <a:endParaRPr/>
          </a:p>
        </p:txBody>
      </p:sp>
      <p:sp>
        <p:nvSpPr>
          <p:cNvPr id="460" name="Google Shape;460;p59"/>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61" name="Google Shape;461;p59"/>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Major takeaways</a:t>
            </a:r>
            <a:endParaRPr/>
          </a:p>
        </p:txBody>
      </p:sp>
      <p:pic>
        <p:nvPicPr>
          <p:cNvPr id="462" name="Google Shape;462;p59"/>
          <p:cNvPicPr preferRelativeResize="0"/>
          <p:nvPr/>
        </p:nvPicPr>
        <p:blipFill rotWithShape="1">
          <a:blip r:embed="rId3">
            <a:alphaModFix/>
          </a:blip>
          <a:srcRect b="0" l="0" r="0" t="30598"/>
          <a:stretch/>
        </p:blipFill>
        <p:spPr>
          <a:xfrm>
            <a:off x="2727050" y="1545300"/>
            <a:ext cx="3689900" cy="2560776"/>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66" name="Shape 466"/>
        <p:cNvGrpSpPr/>
        <p:nvPr/>
      </p:nvGrpSpPr>
      <p:grpSpPr>
        <a:xfrm>
          <a:off x="0" y="0"/>
          <a:ext cx="0" cy="0"/>
          <a:chOff x="0" y="0"/>
          <a:chExt cx="0" cy="0"/>
        </a:xfrm>
      </p:grpSpPr>
      <p:sp>
        <p:nvSpPr>
          <p:cNvPr id="467" name="Google Shape;467;p60"/>
          <p:cNvSpPr txBox="1"/>
          <p:nvPr>
            <p:ph idx="1" type="body"/>
          </p:nvPr>
        </p:nvSpPr>
        <p:spPr>
          <a:xfrm>
            <a:off x="311700" y="689675"/>
            <a:ext cx="8520600" cy="4132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100">
                <a:solidFill>
                  <a:schemeClr val="dk1"/>
                </a:solidFill>
                <a:highlight>
                  <a:schemeClr val="lt1"/>
                </a:highlight>
                <a:latin typeface="Calibri"/>
                <a:ea typeface="Calibri"/>
                <a:cs typeface="Calibri"/>
                <a:sym typeface="Calibri"/>
              </a:rPr>
              <a:t>[1] </a:t>
            </a:r>
            <a:r>
              <a:rPr lang="en-GB" sz="1100">
                <a:solidFill>
                  <a:schemeClr val="dk1"/>
                </a:solidFill>
                <a:latin typeface="Calibri"/>
                <a:ea typeface="Calibri"/>
                <a:cs typeface="Calibri"/>
                <a:sym typeface="Calibri"/>
              </a:rPr>
              <a:t>H. Pearce, B. Tan, and R. Karri, “DAVE: Deriving Automatically Verilog from English,” in Proceedings of the 2020 ACM/IEEE Workshop on Machine Learning for CAD. Virtual Event Iceland: ACM, Nov.2020, pp. 27–32. [Online]. Available: </a:t>
            </a:r>
            <a:r>
              <a:rPr lang="en-GB" sz="1100" u="sng">
                <a:solidFill>
                  <a:schemeClr val="accent5"/>
                </a:solidFill>
                <a:latin typeface="Calibri"/>
                <a:ea typeface="Calibri"/>
                <a:cs typeface="Calibri"/>
                <a:sym typeface="Calibri"/>
                <a:hlinkClick r:id="rId3">
                  <a:extLst>
                    <a:ext uri="{A12FA001-AC4F-418D-AE19-62706E023703}">
                      <ahyp:hlinkClr val="tx"/>
                    </a:ext>
                  </a:extLst>
                </a:hlinkClick>
              </a:rPr>
              <a:t>https://dl.acm.org/doi/10.1145/3380446.3430634</a:t>
            </a:r>
            <a:endParaRPr sz="1100">
              <a:solidFill>
                <a:schemeClr val="accent5"/>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t/>
            </a:r>
            <a:endParaRPr sz="11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rPr lang="en-GB" sz="1100">
                <a:solidFill>
                  <a:schemeClr val="dk1"/>
                </a:solidFill>
                <a:highlight>
                  <a:schemeClr val="lt1"/>
                </a:highlight>
                <a:latin typeface="Calibri"/>
                <a:ea typeface="Calibri"/>
                <a:cs typeface="Calibri"/>
                <a:sym typeface="Calibri"/>
              </a:rPr>
              <a:t>[2] </a:t>
            </a:r>
            <a:r>
              <a:rPr lang="en-GB" sz="1100">
                <a:solidFill>
                  <a:schemeClr val="dk1"/>
                </a:solidFill>
                <a:latin typeface="Calibri"/>
                <a:ea typeface="Calibri"/>
                <a:cs typeface="Calibri"/>
                <a:sym typeface="Calibri"/>
              </a:rPr>
              <a:t>S. Thakur, B. Ahmad, Z. Fan, H. Pearce, B. Tan, R. Karri, B. Dolan-Gavitt, and S. Garg, “Benchmarking Large Language Models for Automated Verilog RTL Code Generation,” in 2023Design, Automation &amp; Test in Europe Conference &amp; Exhibition (DATE), Apr. 2023, pp. 1–6, iSSN: 1558-1101. [Online]. Available: </a:t>
            </a:r>
            <a:r>
              <a:rPr lang="en-GB" sz="1100" u="sng">
                <a:solidFill>
                  <a:schemeClr val="accent5"/>
                </a:solidFill>
                <a:latin typeface="Calibri"/>
                <a:ea typeface="Calibri"/>
                <a:cs typeface="Calibri"/>
                <a:sym typeface="Calibri"/>
                <a:hlinkClick r:id="rId4">
                  <a:extLst>
                    <a:ext uri="{A12FA001-AC4F-418D-AE19-62706E023703}">
                      <ahyp:hlinkClr val="tx"/>
                    </a:ext>
                  </a:extLst>
                </a:hlinkClick>
              </a:rPr>
              <a:t>https://ieeexplore.ieee.org/abstract/document/10137086</a:t>
            </a:r>
            <a:endParaRPr sz="1100">
              <a:solidFill>
                <a:schemeClr val="accent5"/>
              </a:solidFill>
              <a:latin typeface="Calibri"/>
              <a:ea typeface="Calibri"/>
              <a:cs typeface="Calibri"/>
              <a:sym typeface="Calibri"/>
            </a:endParaRPr>
          </a:p>
          <a:p>
            <a:pPr indent="0" lvl="0" marL="0" rtl="0" algn="l">
              <a:lnSpc>
                <a:spcPct val="100000"/>
              </a:lnSpc>
              <a:spcBef>
                <a:spcPts val="0"/>
              </a:spcBef>
              <a:spcAft>
                <a:spcPts val="0"/>
              </a:spcAft>
              <a:buNone/>
            </a:pPr>
            <a:r>
              <a:t/>
            </a:r>
            <a:endParaRPr sz="11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rPr lang="en-GB" sz="1100">
                <a:solidFill>
                  <a:schemeClr val="dk1"/>
                </a:solidFill>
                <a:latin typeface="Calibri"/>
                <a:ea typeface="Calibri"/>
                <a:cs typeface="Calibri"/>
                <a:sym typeface="Calibri"/>
              </a:rPr>
              <a:t>[3] M. Liu, N. Pinckney, B. Khailany and H. Ren, "Invited Paper: VerilogEval: Evaluating Large Language Models for Verilog Code Generation," </a:t>
            </a:r>
            <a:r>
              <a:rPr i="1" lang="en-GB" sz="1100">
                <a:solidFill>
                  <a:schemeClr val="dk1"/>
                </a:solidFill>
                <a:latin typeface="Calibri"/>
                <a:ea typeface="Calibri"/>
                <a:cs typeface="Calibri"/>
                <a:sym typeface="Calibri"/>
              </a:rPr>
              <a:t>2023 IEEE/ACM International Conference on Computer Aided Design (ICCAD)</a:t>
            </a:r>
            <a:r>
              <a:rPr lang="en-GB" sz="1100">
                <a:solidFill>
                  <a:schemeClr val="dk1"/>
                </a:solidFill>
                <a:latin typeface="Calibri"/>
                <a:ea typeface="Calibri"/>
                <a:cs typeface="Calibri"/>
                <a:sym typeface="Calibri"/>
              </a:rPr>
              <a:t>, San Francisco, CA, USA, 2023, pp. 1-8, doi: 10.1109/ICCAD57390.2023.10323812.</a:t>
            </a:r>
            <a:endParaRPr sz="11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t/>
            </a:r>
            <a:endParaRPr sz="11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rPr lang="en-GB" sz="1100">
                <a:solidFill>
                  <a:schemeClr val="dk1"/>
                </a:solidFill>
                <a:latin typeface="Calibri"/>
                <a:ea typeface="Calibri"/>
                <a:cs typeface="Calibri"/>
                <a:sym typeface="Calibri"/>
              </a:rPr>
              <a:t>[4] S. Liu, W. Fang, Y. Lu, Q. Zhang, H. Zhang, and Z. Xie, “RTLCoder: Outperforming GPT-3.5 in Design RTL Generation with Our Open-Source Dataset and Lightweight Solution,” Feb. 2024, arXiv:2312.08617 [cs]. [Online]. Available: http://arxiv.org/abs/2312.08617</a:t>
            </a:r>
            <a:endParaRPr sz="11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t/>
            </a:r>
            <a:endParaRPr sz="11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rPr lang="en-GB" sz="1100">
                <a:solidFill>
                  <a:schemeClr val="dk1"/>
                </a:solidFill>
                <a:latin typeface="Calibri"/>
                <a:ea typeface="Calibri"/>
                <a:cs typeface="Calibri"/>
                <a:sym typeface="Calibri"/>
              </a:rPr>
              <a:t>[5] </a:t>
            </a:r>
            <a:r>
              <a:rPr lang="en-GB" sz="1100">
                <a:solidFill>
                  <a:schemeClr val="dk1"/>
                </a:solidFill>
                <a:highlight>
                  <a:schemeClr val="lt1"/>
                </a:highlight>
                <a:latin typeface="Calibri"/>
                <a:ea typeface="Calibri"/>
                <a:cs typeface="Calibri"/>
                <a:sym typeface="Calibri"/>
              </a:rPr>
              <a:t>J. Blocklove, S. Garg, R. Karri, and H. Pearce, “Chip-Chat: Challenges and Opportunities in Conversational Hardware Design,” Sep. 2023, doi: </a:t>
            </a:r>
            <a:r>
              <a:rPr lang="en-GB" sz="1100" u="sng">
                <a:solidFill>
                  <a:schemeClr val="accent5"/>
                </a:solidFill>
                <a:highlight>
                  <a:schemeClr val="lt1"/>
                </a:highlight>
                <a:latin typeface="Calibri"/>
                <a:ea typeface="Calibri"/>
                <a:cs typeface="Calibri"/>
                <a:sym typeface="Calibri"/>
                <a:hlinkClick r:id="rId5">
                  <a:extLst>
                    <a:ext uri="{A12FA001-AC4F-418D-AE19-62706E023703}">
                      <ahyp:hlinkClr val="tx"/>
                    </a:ext>
                  </a:extLst>
                </a:hlinkClick>
              </a:rPr>
              <a:t>https://doi.org/10.1109/mlcad58807.2023.10299874</a:t>
            </a:r>
            <a:r>
              <a:rPr lang="en-GB" sz="1100">
                <a:solidFill>
                  <a:schemeClr val="dk1"/>
                </a:solidFill>
                <a:highlight>
                  <a:schemeClr val="lt1"/>
                </a:highlight>
                <a:latin typeface="Calibri"/>
                <a:ea typeface="Calibri"/>
                <a:cs typeface="Calibri"/>
                <a:sym typeface="Calibri"/>
              </a:rPr>
              <a:t>.</a:t>
            </a:r>
            <a:endParaRPr sz="11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t/>
            </a:r>
            <a:endParaRPr sz="11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rPr lang="en-GB" sz="1100">
                <a:solidFill>
                  <a:schemeClr val="dk1"/>
                </a:solidFill>
                <a:latin typeface="Calibri"/>
                <a:ea typeface="Calibri"/>
                <a:cs typeface="Calibri"/>
                <a:sym typeface="Calibri"/>
              </a:rPr>
              <a:t>[6] J. Blocklove, S. Garg, R. Karri, and H. Pearce, “Evaluating LLMs for Hardware Design and Test,” </a:t>
            </a:r>
            <a:r>
              <a:rPr i="1" lang="en-GB" sz="1100">
                <a:solidFill>
                  <a:schemeClr val="dk1"/>
                </a:solidFill>
                <a:latin typeface="Calibri"/>
                <a:ea typeface="Calibri"/>
                <a:cs typeface="Calibri"/>
                <a:sym typeface="Calibri"/>
              </a:rPr>
              <a:t>arXiv.org</a:t>
            </a:r>
            <a:r>
              <a:rPr lang="en-GB" sz="1100">
                <a:solidFill>
                  <a:schemeClr val="dk1"/>
                </a:solidFill>
                <a:latin typeface="Calibri"/>
                <a:ea typeface="Calibri"/>
                <a:cs typeface="Calibri"/>
                <a:sym typeface="Calibri"/>
              </a:rPr>
              <a:t>, Apr. 23, 2024. </a:t>
            </a:r>
            <a:r>
              <a:rPr lang="en-GB" sz="1100" u="sng">
                <a:solidFill>
                  <a:schemeClr val="accent5"/>
                </a:solidFill>
                <a:latin typeface="Calibri"/>
                <a:ea typeface="Calibri"/>
                <a:cs typeface="Calibri"/>
                <a:sym typeface="Calibri"/>
                <a:hlinkClick r:id="rId6">
                  <a:extLst>
                    <a:ext uri="{A12FA001-AC4F-418D-AE19-62706E023703}">
                      <ahyp:hlinkClr val="tx"/>
                    </a:ext>
                  </a:extLst>
                </a:hlinkClick>
              </a:rPr>
              <a:t>https://arxiv.org/abs/2405.02326</a:t>
            </a:r>
            <a:endParaRPr sz="1100">
              <a:solidFill>
                <a:schemeClr val="accent5"/>
              </a:solidFill>
              <a:latin typeface="Calibri"/>
              <a:ea typeface="Calibri"/>
              <a:cs typeface="Calibri"/>
              <a:sym typeface="Calibri"/>
            </a:endParaRPr>
          </a:p>
          <a:p>
            <a:pPr indent="0" lvl="0" marL="0" rtl="0" algn="l">
              <a:lnSpc>
                <a:spcPct val="100000"/>
              </a:lnSpc>
              <a:spcBef>
                <a:spcPts val="0"/>
              </a:spcBef>
              <a:spcAft>
                <a:spcPts val="0"/>
              </a:spcAft>
              <a:buNone/>
            </a:pPr>
            <a:r>
              <a:t/>
            </a:r>
            <a:endParaRPr sz="11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rPr lang="en-GB" sz="1100">
                <a:solidFill>
                  <a:schemeClr val="dk1"/>
                </a:solidFill>
                <a:latin typeface="Calibri"/>
                <a:ea typeface="Calibri"/>
                <a:cs typeface="Calibri"/>
                <a:sym typeface="Calibri"/>
              </a:rPr>
              <a:t>[7] J. Blocklove, S. Thakur, H. Pearce, B. Tan, S. Garg, and R. Karri, “AutoChip: Automating HDL Generation Using LLM Feedback,” </a:t>
            </a:r>
            <a:r>
              <a:rPr i="1" lang="en-GB" sz="1100">
                <a:solidFill>
                  <a:schemeClr val="dk1"/>
                </a:solidFill>
                <a:latin typeface="Calibri"/>
                <a:ea typeface="Calibri"/>
                <a:cs typeface="Calibri"/>
                <a:sym typeface="Calibri"/>
              </a:rPr>
              <a:t>arXiv.org</a:t>
            </a:r>
            <a:r>
              <a:rPr lang="en-GB" sz="1100">
                <a:solidFill>
                  <a:schemeClr val="dk1"/>
                </a:solidFill>
                <a:latin typeface="Calibri"/>
                <a:ea typeface="Calibri"/>
                <a:cs typeface="Calibri"/>
                <a:sym typeface="Calibri"/>
              </a:rPr>
              <a:t>, Nov. 08, 2023. </a:t>
            </a:r>
            <a:r>
              <a:rPr lang="en-GB" sz="1100" u="sng">
                <a:solidFill>
                  <a:schemeClr val="accent5"/>
                </a:solidFill>
                <a:latin typeface="Calibri"/>
                <a:ea typeface="Calibri"/>
                <a:cs typeface="Calibri"/>
                <a:sym typeface="Calibri"/>
                <a:hlinkClick r:id="rId7">
                  <a:extLst>
                    <a:ext uri="{A12FA001-AC4F-418D-AE19-62706E023703}">
                      <ahyp:hlinkClr val="tx"/>
                    </a:ext>
                  </a:extLst>
                </a:hlinkClick>
              </a:rPr>
              <a:t>https://arxiv.org/abs/2311.04887</a:t>
            </a:r>
            <a:endParaRPr sz="11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t/>
            </a:r>
            <a:endParaRPr sz="10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t/>
            </a:r>
            <a:endParaRPr sz="1000">
              <a:solidFill>
                <a:schemeClr val="dk1"/>
              </a:solidFill>
              <a:latin typeface="Calibri"/>
              <a:ea typeface="Calibri"/>
              <a:cs typeface="Calibri"/>
              <a:sym typeface="Calibri"/>
            </a:endParaRPr>
          </a:p>
        </p:txBody>
      </p:sp>
      <p:sp>
        <p:nvSpPr>
          <p:cNvPr id="468" name="Google Shape;468;p60"/>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69" name="Google Shape;469;p60"/>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References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73" name="Shape 473"/>
        <p:cNvGrpSpPr/>
        <p:nvPr/>
      </p:nvGrpSpPr>
      <p:grpSpPr>
        <a:xfrm>
          <a:off x="0" y="0"/>
          <a:ext cx="0" cy="0"/>
          <a:chOff x="0" y="0"/>
          <a:chExt cx="0" cy="0"/>
        </a:xfrm>
      </p:grpSpPr>
      <p:sp>
        <p:nvSpPr>
          <p:cNvPr id="474" name="Google Shape;474;p61"/>
          <p:cNvSpPr txBox="1"/>
          <p:nvPr>
            <p:ph idx="1" type="body"/>
          </p:nvPr>
        </p:nvSpPr>
        <p:spPr>
          <a:xfrm>
            <a:off x="311700" y="6896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NYU Center for Cybersecurity</a:t>
            </a:r>
            <a:endParaRPr/>
          </a:p>
          <a:p>
            <a:pPr indent="-317500" lvl="1" marL="914400" rtl="0" algn="l">
              <a:spcBef>
                <a:spcPts val="0"/>
              </a:spcBef>
              <a:spcAft>
                <a:spcPts val="0"/>
              </a:spcAft>
              <a:buSzPts val="1400"/>
              <a:buChar char="○"/>
            </a:pPr>
            <a:r>
              <a:rPr lang="en-GB"/>
              <a:t>Dr. Ramesh Karri - Advisor</a:t>
            </a:r>
            <a:endParaRPr/>
          </a:p>
          <a:p>
            <a:pPr indent="-317500" lvl="1" marL="914400" rtl="0" algn="l">
              <a:spcBef>
                <a:spcPts val="0"/>
              </a:spcBef>
              <a:spcAft>
                <a:spcPts val="0"/>
              </a:spcAft>
              <a:buSzPts val="1400"/>
              <a:buChar char="○"/>
            </a:pPr>
            <a:r>
              <a:rPr lang="en-GB"/>
              <a:t>Dr. Siddharth Garg</a:t>
            </a:r>
            <a:endParaRPr/>
          </a:p>
          <a:p>
            <a:pPr indent="-317500" lvl="1" marL="914400" rtl="0" algn="l">
              <a:spcBef>
                <a:spcPts val="0"/>
              </a:spcBef>
              <a:spcAft>
                <a:spcPts val="0"/>
              </a:spcAft>
              <a:buSzPts val="1400"/>
              <a:buChar char="○"/>
            </a:pPr>
            <a:r>
              <a:rPr lang="en-GB"/>
              <a:t>Dr. Hammond Pearce - University of New South Wales</a:t>
            </a:r>
            <a:endParaRPr/>
          </a:p>
          <a:p>
            <a:pPr indent="-317500" lvl="1" marL="914400" rtl="0" algn="l">
              <a:spcBef>
                <a:spcPts val="0"/>
              </a:spcBef>
              <a:spcAft>
                <a:spcPts val="0"/>
              </a:spcAft>
              <a:buSzPts val="1400"/>
              <a:buChar char="○"/>
            </a:pPr>
            <a:r>
              <a:rPr lang="en-GB"/>
              <a:t>Dr. Benjamin Tan - University of Calgary</a:t>
            </a:r>
            <a:endParaRPr/>
          </a:p>
          <a:p>
            <a:pPr indent="-317500" lvl="1" marL="914400" rtl="0" algn="l">
              <a:spcBef>
                <a:spcPts val="0"/>
              </a:spcBef>
              <a:spcAft>
                <a:spcPts val="0"/>
              </a:spcAft>
              <a:buSzPts val="1400"/>
              <a:buChar char="○"/>
            </a:pPr>
            <a:r>
              <a:rPr lang="en-GB"/>
              <a:t>Dr. Shailja Thakur</a:t>
            </a:r>
            <a:endParaRPr/>
          </a:p>
        </p:txBody>
      </p:sp>
      <p:sp>
        <p:nvSpPr>
          <p:cNvPr id="475" name="Google Shape;475;p61"/>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76" name="Google Shape;476;p61"/>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Acknowledgements</a:t>
            </a:r>
            <a:endParaRPr/>
          </a:p>
        </p:txBody>
      </p:sp>
      <p:pic>
        <p:nvPicPr>
          <p:cNvPr id="477" name="Google Shape;477;p61"/>
          <p:cNvPicPr preferRelativeResize="0"/>
          <p:nvPr/>
        </p:nvPicPr>
        <p:blipFill>
          <a:blip r:embed="rId3">
            <a:alphaModFix/>
          </a:blip>
          <a:stretch>
            <a:fillRect/>
          </a:stretch>
        </p:blipFill>
        <p:spPr>
          <a:xfrm>
            <a:off x="2440100" y="3104325"/>
            <a:ext cx="4263800" cy="1024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How do LLMs work?</a:t>
            </a:r>
            <a:endParaRPr/>
          </a:p>
        </p:txBody>
      </p:sp>
      <p:sp>
        <p:nvSpPr>
          <p:cNvPr id="104" name="Google Shape;104;p17"/>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62"/>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83" name="Google Shape;483;p62"/>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Let’s try AutoChip</a:t>
            </a:r>
            <a:endParaRPr/>
          </a:p>
        </p:txBody>
      </p:sp>
      <p:sp>
        <p:nvSpPr>
          <p:cNvPr id="484" name="Google Shape;484;p62"/>
          <p:cNvSpPr txBox="1"/>
          <p:nvPr/>
        </p:nvSpPr>
        <p:spPr>
          <a:xfrm>
            <a:off x="2223388" y="2571750"/>
            <a:ext cx="5254800" cy="12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u="sng">
                <a:solidFill>
                  <a:schemeClr val="hlink"/>
                </a:solidFill>
                <a:hlinkClick r:id="rId3"/>
              </a:rPr>
              <a:t>https://tinyurl.com/2hu6fsvc</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GB" sz="1800" u="sng">
                <a:solidFill>
                  <a:schemeClr val="hlink"/>
                </a:solidFill>
                <a:hlinkClick r:id="rId4"/>
              </a:rPr>
              <a:t>https://colab.research.google.com/drive/1vaJXgKArX4ZkfexdWRBGRZGNtqiBFwJJ?usp=sharing</a:t>
            </a:r>
            <a:endParaRPr sz="1800">
              <a:solidFill>
                <a:schemeClr val="dk2"/>
              </a:solidFill>
            </a:endParaRPr>
          </a:p>
        </p:txBody>
      </p:sp>
      <p:pic>
        <p:nvPicPr>
          <p:cNvPr id="485" name="Google Shape;485;p62">
            <a:hlinkClick r:id="rId5"/>
          </p:cNvPr>
          <p:cNvPicPr preferRelativeResize="0"/>
          <p:nvPr/>
        </p:nvPicPr>
        <p:blipFill rotWithShape="1">
          <a:blip r:embed="rId6">
            <a:alphaModFix/>
          </a:blip>
          <a:srcRect b="21185" l="0" r="0" t="20708"/>
          <a:stretch/>
        </p:blipFill>
        <p:spPr>
          <a:xfrm>
            <a:off x="3612700" y="1456950"/>
            <a:ext cx="1918575" cy="11148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63"/>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91" name="Google Shape;491;p6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Questions?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descr="Image" id="109" name="Google Shape;109;p18"/>
          <p:cNvPicPr preferRelativeResize="0"/>
          <p:nvPr/>
        </p:nvPicPr>
        <p:blipFill rotWithShape="1">
          <a:blip r:embed="rId3">
            <a:alphaModFix/>
          </a:blip>
          <a:srcRect b="0" l="0" r="0" t="0"/>
          <a:stretch/>
        </p:blipFill>
        <p:spPr>
          <a:xfrm>
            <a:off x="5604128" y="2526918"/>
            <a:ext cx="1453230" cy="839967"/>
          </a:xfrm>
          <a:prstGeom prst="rect">
            <a:avLst/>
          </a:prstGeom>
          <a:noFill/>
          <a:ln>
            <a:noFill/>
          </a:ln>
        </p:spPr>
      </p:pic>
      <p:sp>
        <p:nvSpPr>
          <p:cNvPr id="110" name="Google Shape;110;p18"/>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How are LLMs made?</a:t>
            </a:r>
            <a:endParaRPr/>
          </a:p>
        </p:txBody>
      </p:sp>
      <p:sp>
        <p:nvSpPr>
          <p:cNvPr id="111" name="Google Shape;111;p18"/>
          <p:cNvSpPr txBox="1"/>
          <p:nvPr>
            <p:ph idx="1" type="body"/>
          </p:nvPr>
        </p:nvSpPr>
        <p:spPr>
          <a:xfrm>
            <a:off x="311700" y="575650"/>
            <a:ext cx="8520600" cy="1248000"/>
          </a:xfrm>
          <a:prstGeom prst="rect">
            <a:avLst/>
          </a:prstGeom>
          <a:noFill/>
          <a:ln>
            <a:noFill/>
          </a:ln>
        </p:spPr>
        <p:txBody>
          <a:bodyPr anchorCtr="0" anchor="t" bIns="17150" lIns="17150" spcFirstLastPara="1" rIns="17150" wrap="square" tIns="17150">
            <a:normAutofit/>
          </a:bodyPr>
          <a:lstStyle/>
          <a:p>
            <a:pPr indent="-342900" lvl="0" marL="457200" rtl="0" algn="l">
              <a:lnSpc>
                <a:spcPct val="150000"/>
              </a:lnSpc>
              <a:spcBef>
                <a:spcPts val="0"/>
              </a:spcBef>
              <a:spcAft>
                <a:spcPts val="0"/>
              </a:spcAft>
              <a:buSzPts val="1800"/>
              <a:buChar char="●"/>
            </a:pPr>
            <a:r>
              <a:rPr lang="en-GB"/>
              <a:t>LLMs are trained over large text datasets to “learn” to predict the next tokens</a:t>
            </a:r>
            <a:endParaRPr/>
          </a:p>
          <a:p>
            <a:pPr indent="-342900" lvl="0" marL="457200" rtl="0" algn="l">
              <a:lnSpc>
                <a:spcPct val="150000"/>
              </a:lnSpc>
              <a:spcBef>
                <a:spcPts val="0"/>
              </a:spcBef>
              <a:spcAft>
                <a:spcPts val="0"/>
              </a:spcAft>
              <a:buSzPts val="1800"/>
              <a:buChar char="●"/>
            </a:pPr>
            <a:r>
              <a:rPr lang="en-GB"/>
              <a:t>Can be fine-tuned for specific tasks, </a:t>
            </a:r>
            <a:endParaRPr/>
          </a:p>
          <a:p>
            <a:pPr indent="-317500" lvl="1" marL="914400" rtl="0" algn="l">
              <a:lnSpc>
                <a:spcPct val="150000"/>
              </a:lnSpc>
              <a:spcBef>
                <a:spcPts val="0"/>
              </a:spcBef>
              <a:spcAft>
                <a:spcPts val="0"/>
              </a:spcAft>
              <a:buSzPts val="1400"/>
              <a:buChar char="○"/>
            </a:pPr>
            <a:r>
              <a:rPr lang="en-GB"/>
              <a:t>e.g. code-writing:</a:t>
            </a:r>
            <a:endParaRPr/>
          </a:p>
        </p:txBody>
      </p:sp>
      <p:pic>
        <p:nvPicPr>
          <p:cNvPr descr="Image" id="112" name="Google Shape;112;p18"/>
          <p:cNvPicPr preferRelativeResize="0"/>
          <p:nvPr/>
        </p:nvPicPr>
        <p:blipFill rotWithShape="1">
          <a:blip r:embed="rId4">
            <a:alphaModFix/>
          </a:blip>
          <a:srcRect b="0" l="0" r="0" t="0"/>
          <a:stretch/>
        </p:blipFill>
        <p:spPr>
          <a:xfrm>
            <a:off x="1835150" y="2096500"/>
            <a:ext cx="3562224" cy="2528351"/>
          </a:xfrm>
          <a:prstGeom prst="rect">
            <a:avLst/>
          </a:prstGeom>
          <a:noFill/>
          <a:ln>
            <a:noFill/>
          </a:ln>
        </p:spPr>
      </p:pic>
      <p:pic>
        <p:nvPicPr>
          <p:cNvPr descr="Image" id="113" name="Google Shape;113;p18"/>
          <p:cNvPicPr preferRelativeResize="0"/>
          <p:nvPr/>
        </p:nvPicPr>
        <p:blipFill rotWithShape="1">
          <a:blip r:embed="rId5">
            <a:alphaModFix/>
          </a:blip>
          <a:srcRect b="0" l="0" r="0" t="0"/>
          <a:stretch/>
        </p:blipFill>
        <p:spPr>
          <a:xfrm>
            <a:off x="225835" y="2432184"/>
            <a:ext cx="1634762" cy="419999"/>
          </a:xfrm>
          <a:prstGeom prst="rect">
            <a:avLst/>
          </a:prstGeom>
          <a:noFill/>
          <a:ln>
            <a:noFill/>
          </a:ln>
        </p:spPr>
      </p:pic>
      <p:pic>
        <p:nvPicPr>
          <p:cNvPr descr="Image" id="114" name="Google Shape;114;p18"/>
          <p:cNvPicPr preferRelativeResize="0"/>
          <p:nvPr/>
        </p:nvPicPr>
        <p:blipFill rotWithShape="1">
          <a:blip r:embed="rId6">
            <a:alphaModFix/>
          </a:blip>
          <a:srcRect b="0" l="0" r="0" t="0"/>
          <a:stretch/>
        </p:blipFill>
        <p:spPr>
          <a:xfrm>
            <a:off x="938509" y="2610783"/>
            <a:ext cx="896629" cy="1029462"/>
          </a:xfrm>
          <a:prstGeom prst="rect">
            <a:avLst/>
          </a:prstGeom>
          <a:noFill/>
          <a:ln>
            <a:noFill/>
          </a:ln>
        </p:spPr>
      </p:pic>
      <p:pic>
        <p:nvPicPr>
          <p:cNvPr descr="Image" id="115" name="Google Shape;115;p18"/>
          <p:cNvPicPr preferRelativeResize="0"/>
          <p:nvPr/>
        </p:nvPicPr>
        <p:blipFill rotWithShape="1">
          <a:blip r:embed="rId7">
            <a:alphaModFix/>
          </a:blip>
          <a:srcRect b="0" l="0" r="0" t="0"/>
          <a:stretch/>
        </p:blipFill>
        <p:spPr>
          <a:xfrm>
            <a:off x="242421" y="2798776"/>
            <a:ext cx="704908" cy="653477"/>
          </a:xfrm>
          <a:prstGeom prst="rect">
            <a:avLst/>
          </a:prstGeom>
          <a:noFill/>
          <a:ln>
            <a:noFill/>
          </a:ln>
        </p:spPr>
      </p:pic>
      <p:cxnSp>
        <p:nvCxnSpPr>
          <p:cNvPr id="116" name="Google Shape;116;p18"/>
          <p:cNvCxnSpPr>
            <a:endCxn id="117" idx="1"/>
          </p:cNvCxnSpPr>
          <p:nvPr/>
        </p:nvCxnSpPr>
        <p:spPr>
          <a:xfrm flipH="1" rot="10800000">
            <a:off x="6566391" y="2882269"/>
            <a:ext cx="1050300" cy="60300"/>
          </a:xfrm>
          <a:prstGeom prst="straightConnector1">
            <a:avLst/>
          </a:prstGeom>
          <a:noFill/>
          <a:ln cap="flat" cmpd="sng" w="28575">
            <a:solidFill>
              <a:srgbClr val="000000"/>
            </a:solidFill>
            <a:prstDash val="solid"/>
            <a:miter lim="400000"/>
            <a:headEnd len="sm" w="sm" type="none"/>
            <a:tailEnd len="med" w="med" type="triangle"/>
          </a:ln>
        </p:spPr>
      </p:cxnSp>
      <p:sp>
        <p:nvSpPr>
          <p:cNvPr id="118" name="Google Shape;118;p18"/>
          <p:cNvSpPr txBox="1"/>
          <p:nvPr/>
        </p:nvSpPr>
        <p:spPr>
          <a:xfrm>
            <a:off x="5829808" y="2242237"/>
            <a:ext cx="924600" cy="284700"/>
          </a:xfrm>
          <a:prstGeom prst="rect">
            <a:avLst/>
          </a:prstGeom>
          <a:noFill/>
          <a:ln>
            <a:noFill/>
          </a:ln>
        </p:spPr>
        <p:txBody>
          <a:bodyPr anchorCtr="0" anchor="ctr" bIns="19050" lIns="19050" spcFirstLastPara="1" rIns="19050" wrap="square" tIns="19050">
            <a:spAutoFit/>
          </a:bodyPr>
          <a:lstStyle/>
          <a:p>
            <a:pPr indent="0" lvl="0" marL="0" marR="0" rtl="0" algn="ctr">
              <a:lnSpc>
                <a:spcPct val="100000"/>
              </a:lnSpc>
              <a:spcBef>
                <a:spcPts val="0"/>
              </a:spcBef>
              <a:spcAft>
                <a:spcPts val="0"/>
              </a:spcAft>
              <a:buClr>
                <a:srgbClr val="000000"/>
              </a:buClr>
              <a:buSzPts val="1600"/>
              <a:buFont typeface="Helvetica Neue"/>
              <a:buNone/>
            </a:pPr>
            <a:r>
              <a:rPr b="0" i="1" lang="en-GB" sz="1600" u="none" cap="none" strike="noStrike">
                <a:solidFill>
                  <a:srgbClr val="000000"/>
                </a:solidFill>
                <a:latin typeface="Helvetica Neue"/>
                <a:ea typeface="Helvetica Neue"/>
                <a:cs typeface="Helvetica Neue"/>
                <a:sym typeface="Helvetica Neue"/>
              </a:rPr>
              <a:t>Fine-Tune</a:t>
            </a:r>
            <a:endParaRPr i="1" sz="500"/>
          </a:p>
        </p:txBody>
      </p:sp>
      <p:cxnSp>
        <p:nvCxnSpPr>
          <p:cNvPr id="119" name="Google Shape;119;p18"/>
          <p:cNvCxnSpPr>
            <a:stCxn id="114" idx="3"/>
          </p:cNvCxnSpPr>
          <p:nvPr/>
        </p:nvCxnSpPr>
        <p:spPr>
          <a:xfrm flipH="1" rot="10800000">
            <a:off x="1835138" y="3099714"/>
            <a:ext cx="882600" cy="25800"/>
          </a:xfrm>
          <a:prstGeom prst="straightConnector1">
            <a:avLst/>
          </a:prstGeom>
          <a:noFill/>
          <a:ln cap="flat" cmpd="sng" w="28575">
            <a:solidFill>
              <a:srgbClr val="000000"/>
            </a:solidFill>
            <a:prstDash val="solid"/>
            <a:miter lim="400000"/>
            <a:headEnd len="sm" w="sm" type="none"/>
            <a:tailEnd len="med" w="med" type="triangle"/>
          </a:ln>
        </p:spPr>
      </p:cxnSp>
      <p:pic>
        <p:nvPicPr>
          <p:cNvPr descr="Image" id="117" name="Google Shape;117;p18"/>
          <p:cNvPicPr preferRelativeResize="0"/>
          <p:nvPr/>
        </p:nvPicPr>
        <p:blipFill rotWithShape="1">
          <a:blip r:embed="rId8">
            <a:alphaModFix/>
          </a:blip>
          <a:srcRect b="0" l="0" r="0" t="0"/>
          <a:stretch/>
        </p:blipFill>
        <p:spPr>
          <a:xfrm>
            <a:off x="7616691" y="2367538"/>
            <a:ext cx="1286827" cy="1029462"/>
          </a:xfrm>
          <a:prstGeom prst="rect">
            <a:avLst/>
          </a:prstGeom>
          <a:noFill/>
          <a:ln>
            <a:noFill/>
          </a:ln>
        </p:spPr>
      </p:pic>
      <p:cxnSp>
        <p:nvCxnSpPr>
          <p:cNvPr id="120" name="Google Shape;120;p18"/>
          <p:cNvCxnSpPr/>
          <p:nvPr/>
        </p:nvCxnSpPr>
        <p:spPr>
          <a:xfrm flipH="1" rot="10800000">
            <a:off x="5381963" y="3005801"/>
            <a:ext cx="616500" cy="17700"/>
          </a:xfrm>
          <a:prstGeom prst="straightConnector1">
            <a:avLst/>
          </a:prstGeom>
          <a:noFill/>
          <a:ln cap="flat" cmpd="sng" w="28575">
            <a:solidFill>
              <a:srgbClr val="000000"/>
            </a:solidFill>
            <a:prstDash val="solid"/>
            <a:miter lim="400000"/>
            <a:headEnd len="sm" w="sm" type="none"/>
            <a:tailEnd len="med" w="med" type="triangle"/>
          </a:ln>
        </p:spPr>
      </p:cxnSp>
      <p:sp>
        <p:nvSpPr>
          <p:cNvPr id="121" name="Google Shape;121;p18"/>
          <p:cNvSpPr txBox="1"/>
          <p:nvPr/>
        </p:nvSpPr>
        <p:spPr>
          <a:xfrm>
            <a:off x="580920" y="2147487"/>
            <a:ext cx="924600" cy="284700"/>
          </a:xfrm>
          <a:prstGeom prst="rect">
            <a:avLst/>
          </a:prstGeom>
          <a:noFill/>
          <a:ln>
            <a:noFill/>
          </a:ln>
        </p:spPr>
        <p:txBody>
          <a:bodyPr anchorCtr="0" anchor="ctr" bIns="19050" lIns="19050" spcFirstLastPara="1" rIns="19050" wrap="square" tIns="19050">
            <a:spAutoFit/>
          </a:bodyPr>
          <a:lstStyle/>
          <a:p>
            <a:pPr indent="0" lvl="0" marL="0" marR="0" rtl="0" algn="ctr">
              <a:lnSpc>
                <a:spcPct val="100000"/>
              </a:lnSpc>
              <a:spcBef>
                <a:spcPts val="0"/>
              </a:spcBef>
              <a:spcAft>
                <a:spcPts val="0"/>
              </a:spcAft>
              <a:buClr>
                <a:srgbClr val="000000"/>
              </a:buClr>
              <a:buSzPts val="1600"/>
              <a:buFont typeface="Helvetica Neue"/>
              <a:buNone/>
            </a:pPr>
            <a:r>
              <a:rPr i="1" lang="en-GB" sz="1600">
                <a:latin typeface="Helvetica Neue"/>
                <a:ea typeface="Helvetica Neue"/>
                <a:cs typeface="Helvetica Neue"/>
                <a:sym typeface="Helvetica Neue"/>
              </a:rPr>
              <a:t>Train</a:t>
            </a:r>
            <a:endParaRPr i="1" sz="500"/>
          </a:p>
        </p:txBody>
      </p:sp>
      <p:pic>
        <p:nvPicPr>
          <p:cNvPr id="122" name="Google Shape;122;p18"/>
          <p:cNvPicPr preferRelativeResize="0"/>
          <p:nvPr/>
        </p:nvPicPr>
        <p:blipFill>
          <a:blip r:embed="rId9">
            <a:alphaModFix/>
          </a:blip>
          <a:stretch>
            <a:fillRect/>
          </a:stretch>
        </p:blipFill>
        <p:spPr>
          <a:xfrm>
            <a:off x="5829800" y="1113625"/>
            <a:ext cx="3240476" cy="867379"/>
          </a:xfrm>
          <a:prstGeom prst="rect">
            <a:avLst/>
          </a:prstGeom>
          <a:noFill/>
          <a:ln cap="flat" cmpd="sng" w="19050">
            <a:solidFill>
              <a:srgbClr val="595959"/>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idx="1" type="body"/>
          </p:nvPr>
        </p:nvSpPr>
        <p:spPr>
          <a:xfrm>
            <a:off x="100475" y="1122125"/>
            <a:ext cx="4064700" cy="476100"/>
          </a:xfrm>
          <a:prstGeom prst="rect">
            <a:avLst/>
          </a:prstGeom>
          <a:noFill/>
          <a:ln>
            <a:noFill/>
          </a:ln>
        </p:spPr>
        <p:txBody>
          <a:bodyPr anchorCtr="0" anchor="t" bIns="17150" lIns="17150" spcFirstLastPara="1" rIns="17150" wrap="square" tIns="17150">
            <a:normAutofit fontScale="85000"/>
          </a:bodyPr>
          <a:lstStyle/>
          <a:p>
            <a:pPr indent="0" lvl="0" marL="0" rtl="0" algn="l">
              <a:lnSpc>
                <a:spcPct val="100000"/>
              </a:lnSpc>
              <a:spcBef>
                <a:spcPts val="0"/>
              </a:spcBef>
              <a:spcAft>
                <a:spcPts val="0"/>
              </a:spcAft>
              <a:buClr>
                <a:srgbClr val="000000"/>
              </a:buClr>
              <a:buSzPct val="100000"/>
              <a:buFont typeface="Helvetica Neue"/>
              <a:buNone/>
            </a:pPr>
            <a:r>
              <a:rPr b="1" lang="en-GB" sz="2100"/>
              <a:t>Prompt: (code, comments → tokens)</a:t>
            </a:r>
            <a:endParaRPr/>
          </a:p>
        </p:txBody>
      </p:sp>
      <p:pic>
        <p:nvPicPr>
          <p:cNvPr descr="Image" id="128" name="Google Shape;128;p19"/>
          <p:cNvPicPr preferRelativeResize="0"/>
          <p:nvPr/>
        </p:nvPicPr>
        <p:blipFill rotWithShape="1">
          <a:blip r:embed="rId3">
            <a:alphaModFix/>
          </a:blip>
          <a:srcRect b="0" l="0" r="0" t="0"/>
          <a:stretch/>
        </p:blipFill>
        <p:spPr>
          <a:xfrm>
            <a:off x="818751" y="2461072"/>
            <a:ext cx="2547938" cy="1228725"/>
          </a:xfrm>
          <a:prstGeom prst="rect">
            <a:avLst/>
          </a:prstGeom>
          <a:noFill/>
          <a:ln>
            <a:noFill/>
          </a:ln>
        </p:spPr>
      </p:pic>
      <p:sp>
        <p:nvSpPr>
          <p:cNvPr id="129" name="Google Shape;129;p19"/>
          <p:cNvSpPr/>
          <p:nvPr/>
        </p:nvSpPr>
        <p:spPr>
          <a:xfrm>
            <a:off x="371052" y="1568282"/>
            <a:ext cx="709500" cy="476100"/>
          </a:xfrm>
          <a:prstGeom prst="rect">
            <a:avLst/>
          </a:prstGeom>
          <a:noFill/>
          <a:ln cap="flat" cmpd="sng" w="12700">
            <a:solidFill>
              <a:srgbClr val="000000"/>
            </a:solidFill>
            <a:prstDash val="solid"/>
            <a:miter lim="400000"/>
            <a:headEnd len="sm" w="sm" type="none"/>
            <a:tailEnd len="sm" w="sm" type="none"/>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1200"/>
              <a:buFont typeface="Courier"/>
              <a:buNone/>
            </a:pPr>
            <a:r>
              <a:rPr lang="en-GB" sz="1200">
                <a:latin typeface="Courier"/>
                <a:ea typeface="Courier"/>
                <a:cs typeface="Courier"/>
                <a:sym typeface="Courier"/>
              </a:rPr>
              <a:t>int</a:t>
            </a:r>
            <a:endParaRPr sz="500"/>
          </a:p>
        </p:txBody>
      </p:sp>
      <p:sp>
        <p:nvSpPr>
          <p:cNvPr id="130" name="Google Shape;130;p19"/>
          <p:cNvSpPr/>
          <p:nvPr/>
        </p:nvSpPr>
        <p:spPr>
          <a:xfrm>
            <a:off x="1082000" y="1568282"/>
            <a:ext cx="709500" cy="476100"/>
          </a:xfrm>
          <a:prstGeom prst="rect">
            <a:avLst/>
          </a:prstGeom>
          <a:noFill/>
          <a:ln cap="flat" cmpd="sng" w="12700">
            <a:solidFill>
              <a:srgbClr val="000000"/>
            </a:solidFill>
            <a:prstDash val="solid"/>
            <a:miter lim="400000"/>
            <a:headEnd len="sm" w="sm" type="none"/>
            <a:tailEnd len="sm" w="sm" type="none"/>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1200"/>
              <a:buFont typeface="Courier"/>
              <a:buNone/>
            </a:pPr>
            <a:r>
              <a:rPr lang="en-GB" sz="1200">
                <a:latin typeface="Courier"/>
                <a:ea typeface="Courier"/>
                <a:cs typeface="Courier"/>
                <a:sym typeface="Courier"/>
              </a:rPr>
              <a:t>main</a:t>
            </a:r>
            <a:endParaRPr sz="500"/>
          </a:p>
        </p:txBody>
      </p:sp>
      <p:sp>
        <p:nvSpPr>
          <p:cNvPr id="131" name="Google Shape;131;p19"/>
          <p:cNvSpPr/>
          <p:nvPr/>
        </p:nvSpPr>
        <p:spPr>
          <a:xfrm>
            <a:off x="1794810" y="1568282"/>
            <a:ext cx="709500" cy="476100"/>
          </a:xfrm>
          <a:prstGeom prst="rect">
            <a:avLst/>
          </a:prstGeom>
          <a:noFill/>
          <a:ln cap="flat" cmpd="sng" w="12700">
            <a:solidFill>
              <a:srgbClr val="000000"/>
            </a:solidFill>
            <a:prstDash val="solid"/>
            <a:miter lim="400000"/>
            <a:headEnd len="sm" w="sm" type="none"/>
            <a:tailEnd len="sm" w="sm" type="none"/>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1200"/>
              <a:buFont typeface="Courier"/>
              <a:buNone/>
            </a:pPr>
            <a:r>
              <a:rPr lang="en-GB" sz="1200">
                <a:latin typeface="Courier"/>
                <a:ea typeface="Courier"/>
                <a:cs typeface="Courier"/>
                <a:sym typeface="Courier"/>
              </a:rPr>
              <a:t>(</a:t>
            </a:r>
            <a:endParaRPr sz="500"/>
          </a:p>
        </p:txBody>
      </p:sp>
      <p:cxnSp>
        <p:nvCxnSpPr>
          <p:cNvPr id="132" name="Google Shape;132;p19"/>
          <p:cNvCxnSpPr/>
          <p:nvPr/>
        </p:nvCxnSpPr>
        <p:spPr>
          <a:xfrm>
            <a:off x="1629559" y="2103818"/>
            <a:ext cx="0" cy="350700"/>
          </a:xfrm>
          <a:prstGeom prst="straightConnector1">
            <a:avLst/>
          </a:prstGeom>
          <a:noFill/>
          <a:ln cap="flat" cmpd="sng" w="28575">
            <a:solidFill>
              <a:srgbClr val="000000"/>
            </a:solidFill>
            <a:prstDash val="solid"/>
            <a:miter lim="400000"/>
            <a:headEnd len="sm" w="sm" type="none"/>
            <a:tailEnd len="med" w="med" type="triangle"/>
          </a:ln>
        </p:spPr>
      </p:cxnSp>
      <p:sp>
        <p:nvSpPr>
          <p:cNvPr id="133" name="Google Shape;133;p19"/>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How do LLMs "generate"? (simplified)</a:t>
            </a:r>
            <a:endParaRPr/>
          </a:p>
        </p:txBody>
      </p:sp>
      <p:graphicFrame>
        <p:nvGraphicFramePr>
          <p:cNvPr id="134" name="Google Shape;134;p19"/>
          <p:cNvGraphicFramePr/>
          <p:nvPr/>
        </p:nvGraphicFramePr>
        <p:xfrm>
          <a:off x="6005503" y="1333004"/>
          <a:ext cx="3000000" cy="3000000"/>
        </p:xfrm>
        <a:graphic>
          <a:graphicData uri="http://schemas.openxmlformats.org/drawingml/2006/table">
            <a:tbl>
              <a:tblPr firstRow="1">
                <a:noFill/>
                <a:tableStyleId>{F55EBA33-82CC-41EF-92F2-A1CBF8A07A20}</a:tableStyleId>
              </a:tblPr>
              <a:tblGrid>
                <a:gridCol w="857800"/>
                <a:gridCol w="857800"/>
              </a:tblGrid>
              <a:tr h="441600">
                <a:tc>
                  <a:txBody>
                    <a:bodyPr/>
                    <a:lstStyle/>
                    <a:p>
                      <a:pPr indent="0" lvl="0" marL="0" marR="0" rtl="0" algn="ctr">
                        <a:lnSpc>
                          <a:spcPct val="100000"/>
                        </a:lnSpc>
                        <a:spcBef>
                          <a:spcPts val="0"/>
                        </a:spcBef>
                        <a:spcAft>
                          <a:spcPts val="0"/>
                        </a:spcAft>
                        <a:buClr>
                          <a:schemeClr val="dk1"/>
                        </a:buClr>
                        <a:buSzPts val="1200"/>
                        <a:buFont typeface="Helvetica Neue"/>
                        <a:buNone/>
                      </a:pPr>
                      <a:r>
                        <a:rPr b="1" lang="en-GB" sz="1200" u="none" cap="none" strike="noStrike"/>
                        <a:t>Token</a:t>
                      </a:r>
                      <a:endParaRPr sz="500"/>
                    </a:p>
                  </a:txBody>
                  <a:tcPr marT="19050" marB="19050" marR="19050" marL="19050" anchor="ctr"/>
                </a:tc>
                <a:tc>
                  <a:txBody>
                    <a:bodyPr/>
                    <a:lstStyle/>
                    <a:p>
                      <a:pPr indent="0" lvl="0" marL="0" marR="0" rtl="0" algn="ctr">
                        <a:lnSpc>
                          <a:spcPct val="100000"/>
                        </a:lnSpc>
                        <a:spcBef>
                          <a:spcPts val="0"/>
                        </a:spcBef>
                        <a:spcAft>
                          <a:spcPts val="0"/>
                        </a:spcAft>
                        <a:buClr>
                          <a:schemeClr val="dk1"/>
                        </a:buClr>
                        <a:buSzPts val="1200"/>
                        <a:buFont typeface="Helvetica Neue"/>
                        <a:buNone/>
                      </a:pPr>
                      <a:r>
                        <a:rPr b="1" lang="en-GB" sz="1200" u="none" cap="none" strike="noStrike"/>
                        <a:t>Probability</a:t>
                      </a:r>
                      <a:endParaRPr sz="500"/>
                    </a:p>
                  </a:txBody>
                  <a:tcPr marT="19050" marB="19050" marR="19050" marL="19050" anchor="ctr"/>
                </a:tc>
              </a:tr>
              <a:tr h="441600">
                <a:tc>
                  <a:txBody>
                    <a:bodyPr/>
                    <a:lstStyle/>
                    <a:p>
                      <a:pPr indent="0" lvl="0" marL="0" marR="0" rtl="0" algn="ctr">
                        <a:lnSpc>
                          <a:spcPct val="100000"/>
                        </a:lnSpc>
                        <a:spcBef>
                          <a:spcPts val="0"/>
                        </a:spcBef>
                        <a:spcAft>
                          <a:spcPts val="0"/>
                        </a:spcAft>
                        <a:buClr>
                          <a:schemeClr val="dk1"/>
                        </a:buClr>
                        <a:buSzPts val="1200"/>
                        <a:buFont typeface="Courier"/>
                        <a:buNone/>
                      </a:pPr>
                      <a:r>
                        <a:t/>
                      </a:r>
                      <a:endParaRPr sz="500"/>
                    </a:p>
                  </a:txBody>
                  <a:tcPr marT="19050" marB="19050" marR="19050" marL="19050" anchor="ctr"/>
                </a:tc>
                <a:tc>
                  <a:txBody>
                    <a:bodyPr/>
                    <a:lstStyle/>
                    <a:p>
                      <a:pPr indent="0" lvl="0" marL="0" marR="0" rtl="0" algn="ctr">
                        <a:lnSpc>
                          <a:spcPct val="100000"/>
                        </a:lnSpc>
                        <a:spcBef>
                          <a:spcPts val="0"/>
                        </a:spcBef>
                        <a:spcAft>
                          <a:spcPts val="0"/>
                        </a:spcAft>
                        <a:buClr>
                          <a:schemeClr val="dk1"/>
                        </a:buClr>
                        <a:buSzPts val="1200"/>
                        <a:buFont typeface="Helvetica Neue"/>
                        <a:buNone/>
                      </a:pPr>
                      <a:r>
                        <a:rPr lang="en-GB" sz="1200" u="none" cap="none" strike="noStrike"/>
                        <a:t>92%</a:t>
                      </a:r>
                      <a:endParaRPr sz="500"/>
                    </a:p>
                  </a:txBody>
                  <a:tcPr marT="19050" marB="19050" marR="19050" marL="19050" anchor="ctr"/>
                </a:tc>
              </a:tr>
              <a:tr h="441600">
                <a:tc>
                  <a:txBody>
                    <a:bodyPr/>
                    <a:lstStyle/>
                    <a:p>
                      <a:pPr indent="0" lvl="0" marL="0" marR="0" rtl="0" algn="ctr">
                        <a:lnSpc>
                          <a:spcPct val="100000"/>
                        </a:lnSpc>
                        <a:spcBef>
                          <a:spcPts val="0"/>
                        </a:spcBef>
                        <a:spcAft>
                          <a:spcPts val="0"/>
                        </a:spcAft>
                        <a:buClr>
                          <a:schemeClr val="dk1"/>
                        </a:buClr>
                        <a:buSzPts val="1200"/>
                        <a:buFont typeface="Courier"/>
                        <a:buNone/>
                      </a:pPr>
                      <a:r>
                        <a:rPr lang="en-GB" sz="1200">
                          <a:latin typeface="Courier"/>
                          <a:ea typeface="Courier"/>
                          <a:cs typeface="Courier"/>
                          <a:sym typeface="Courier"/>
                        </a:rPr>
                        <a:t>)</a:t>
                      </a:r>
                      <a:endParaRPr sz="500"/>
                    </a:p>
                  </a:txBody>
                  <a:tcPr marT="19050" marB="19050" marR="19050" marL="19050" anchor="ctr"/>
                </a:tc>
                <a:tc>
                  <a:txBody>
                    <a:bodyPr/>
                    <a:lstStyle/>
                    <a:p>
                      <a:pPr indent="0" lvl="0" marL="0" marR="0" rtl="0" algn="ctr">
                        <a:lnSpc>
                          <a:spcPct val="100000"/>
                        </a:lnSpc>
                        <a:spcBef>
                          <a:spcPts val="0"/>
                        </a:spcBef>
                        <a:spcAft>
                          <a:spcPts val="0"/>
                        </a:spcAft>
                        <a:buClr>
                          <a:schemeClr val="dk1"/>
                        </a:buClr>
                        <a:buSzPts val="1200"/>
                        <a:buFont typeface="Helvetica Neue"/>
                        <a:buNone/>
                      </a:pPr>
                      <a:r>
                        <a:rPr lang="en-GB" sz="1200" u="none" cap="none" strike="noStrike"/>
                        <a:t>6%</a:t>
                      </a:r>
                      <a:endParaRPr sz="500"/>
                    </a:p>
                  </a:txBody>
                  <a:tcPr marT="19050" marB="19050" marR="19050" marL="19050" anchor="ctr"/>
                </a:tc>
              </a:tr>
              <a:tr h="441600">
                <a:tc>
                  <a:txBody>
                    <a:bodyPr/>
                    <a:lstStyle/>
                    <a:p>
                      <a:pPr indent="0" lvl="0" marL="0" marR="0" rtl="0" algn="ctr">
                        <a:lnSpc>
                          <a:spcPct val="100000"/>
                        </a:lnSpc>
                        <a:spcBef>
                          <a:spcPts val="0"/>
                        </a:spcBef>
                        <a:spcAft>
                          <a:spcPts val="0"/>
                        </a:spcAft>
                        <a:buClr>
                          <a:schemeClr val="dk1"/>
                        </a:buClr>
                        <a:buSzPts val="1200"/>
                        <a:buFont typeface="Courier"/>
                        <a:buNone/>
                      </a:pPr>
                      <a:r>
                        <a:rPr lang="en-GB" sz="1200">
                          <a:latin typeface="Courier"/>
                          <a:ea typeface="Courier"/>
                          <a:cs typeface="Courier"/>
                          <a:sym typeface="Courier"/>
                        </a:rPr>
                        <a:t>argv</a:t>
                      </a:r>
                      <a:endParaRPr sz="500"/>
                    </a:p>
                  </a:txBody>
                  <a:tcPr marT="19050" marB="19050" marR="19050" marL="19050" anchor="ctr"/>
                </a:tc>
                <a:tc>
                  <a:txBody>
                    <a:bodyPr/>
                    <a:lstStyle/>
                    <a:p>
                      <a:pPr indent="0" lvl="0" marL="0" marR="0" rtl="0" algn="ctr">
                        <a:lnSpc>
                          <a:spcPct val="100000"/>
                        </a:lnSpc>
                        <a:spcBef>
                          <a:spcPts val="0"/>
                        </a:spcBef>
                        <a:spcAft>
                          <a:spcPts val="0"/>
                        </a:spcAft>
                        <a:buClr>
                          <a:schemeClr val="dk1"/>
                        </a:buClr>
                        <a:buSzPts val="1200"/>
                        <a:buFont typeface="Helvetica Neue"/>
                        <a:buNone/>
                      </a:pPr>
                      <a:r>
                        <a:rPr lang="en-GB" sz="1200" u="none" cap="none" strike="noStrike"/>
                        <a:t>1%</a:t>
                      </a:r>
                      <a:endParaRPr sz="500"/>
                    </a:p>
                  </a:txBody>
                  <a:tcPr marT="19050" marB="19050" marR="19050" marL="19050" anchor="ctr"/>
                </a:tc>
              </a:tr>
              <a:tr h="441600">
                <a:tc>
                  <a:txBody>
                    <a:bodyPr/>
                    <a:lstStyle/>
                    <a:p>
                      <a:pPr indent="0" lvl="0" marL="0" marR="0" rtl="0" algn="ctr">
                        <a:lnSpc>
                          <a:spcPct val="100000"/>
                        </a:lnSpc>
                        <a:spcBef>
                          <a:spcPts val="0"/>
                        </a:spcBef>
                        <a:spcAft>
                          <a:spcPts val="0"/>
                        </a:spcAft>
                        <a:buClr>
                          <a:schemeClr val="dk1"/>
                        </a:buClr>
                        <a:buSzPts val="1200"/>
                        <a:buFont typeface="Courier"/>
                        <a:buNone/>
                      </a:pPr>
                      <a:r>
                        <a:rPr lang="en-GB" sz="1200">
                          <a:latin typeface="Courier"/>
                          <a:ea typeface="Courier"/>
                          <a:cs typeface="Courier"/>
                          <a:sym typeface="Courier"/>
                        </a:rPr>
                        <a:t>*</a:t>
                      </a:r>
                      <a:endParaRPr sz="500"/>
                    </a:p>
                  </a:txBody>
                  <a:tcPr marT="19050" marB="19050" marR="19050" marL="19050" anchor="ctr"/>
                </a:tc>
                <a:tc>
                  <a:txBody>
                    <a:bodyPr/>
                    <a:lstStyle/>
                    <a:p>
                      <a:pPr indent="0" lvl="0" marL="0" marR="0" rtl="0" algn="ctr">
                        <a:lnSpc>
                          <a:spcPct val="100000"/>
                        </a:lnSpc>
                        <a:spcBef>
                          <a:spcPts val="0"/>
                        </a:spcBef>
                        <a:spcAft>
                          <a:spcPts val="0"/>
                        </a:spcAft>
                        <a:buClr>
                          <a:schemeClr val="dk1"/>
                        </a:buClr>
                        <a:buSzPts val="1200"/>
                        <a:buFont typeface="Helvetica Neue"/>
                        <a:buNone/>
                      </a:pPr>
                      <a:r>
                        <a:rPr lang="en-GB" sz="1200" u="none" cap="none" strike="noStrike"/>
                        <a:t>0.1%</a:t>
                      </a:r>
                      <a:endParaRPr sz="500"/>
                    </a:p>
                  </a:txBody>
                  <a:tcPr marT="19050" marB="19050" marR="19050" marL="19050" anchor="ctr"/>
                </a:tc>
              </a:tr>
              <a:tr h="441600">
                <a:tc>
                  <a:txBody>
                    <a:bodyPr/>
                    <a:lstStyle/>
                    <a:p>
                      <a:pPr indent="0" lvl="0" marL="0" marR="0" rtl="0" algn="ctr">
                        <a:lnSpc>
                          <a:spcPct val="100000"/>
                        </a:lnSpc>
                        <a:spcBef>
                          <a:spcPts val="0"/>
                        </a:spcBef>
                        <a:spcAft>
                          <a:spcPts val="0"/>
                        </a:spcAft>
                        <a:buClr>
                          <a:schemeClr val="dk1"/>
                        </a:buClr>
                        <a:buSzPts val="1200"/>
                        <a:buFont typeface="Courier"/>
                        <a:buNone/>
                      </a:pPr>
                      <a:r>
                        <a:rPr lang="en-GB" sz="1200" u="none" cap="none" strike="noStrike">
                          <a:latin typeface="Courier"/>
                          <a:ea typeface="Courier"/>
                          <a:cs typeface="Courier"/>
                          <a:sym typeface="Courier"/>
                        </a:rPr>
                        <a:t>{</a:t>
                      </a:r>
                      <a:endParaRPr sz="500"/>
                    </a:p>
                  </a:txBody>
                  <a:tcPr marT="19050" marB="19050" marR="19050" marL="19050" anchor="ctr"/>
                </a:tc>
                <a:tc>
                  <a:txBody>
                    <a:bodyPr/>
                    <a:lstStyle/>
                    <a:p>
                      <a:pPr indent="0" lvl="0" marL="0" marR="0" rtl="0" algn="ctr">
                        <a:lnSpc>
                          <a:spcPct val="100000"/>
                        </a:lnSpc>
                        <a:spcBef>
                          <a:spcPts val="0"/>
                        </a:spcBef>
                        <a:spcAft>
                          <a:spcPts val="0"/>
                        </a:spcAft>
                        <a:buClr>
                          <a:schemeClr val="dk1"/>
                        </a:buClr>
                        <a:buSzPts val="1200"/>
                        <a:buFont typeface="Helvetica Neue"/>
                        <a:buNone/>
                      </a:pPr>
                      <a:r>
                        <a:rPr lang="en-GB" sz="1200" u="none" cap="none" strike="noStrike"/>
                        <a:t>0.1%</a:t>
                      </a:r>
                      <a:endParaRPr sz="500"/>
                    </a:p>
                  </a:txBody>
                  <a:tcPr marT="19050" marB="19050" marR="19050" marL="19050" anchor="ctr"/>
                </a:tc>
              </a:tr>
              <a:tr h="441600">
                <a:tc>
                  <a:txBody>
                    <a:bodyPr/>
                    <a:lstStyle/>
                    <a:p>
                      <a:pPr indent="0" lvl="0" marL="0" marR="0" rtl="0" algn="ctr">
                        <a:lnSpc>
                          <a:spcPct val="100000"/>
                        </a:lnSpc>
                        <a:spcBef>
                          <a:spcPts val="0"/>
                        </a:spcBef>
                        <a:spcAft>
                          <a:spcPts val="0"/>
                        </a:spcAft>
                        <a:buClr>
                          <a:schemeClr val="dk1"/>
                        </a:buClr>
                        <a:buSzPts val="1200"/>
                        <a:buFont typeface="Courier"/>
                        <a:buNone/>
                      </a:pPr>
                      <a:r>
                        <a:rPr lang="en-GB" sz="1200" u="none" cap="none" strike="noStrike">
                          <a:latin typeface="Courier"/>
                          <a:ea typeface="Courier"/>
                          <a:cs typeface="Courier"/>
                          <a:sym typeface="Courier"/>
                        </a:rPr>
                        <a:t>\n</a:t>
                      </a:r>
                      <a:endParaRPr sz="500"/>
                    </a:p>
                  </a:txBody>
                  <a:tcPr marT="19050" marB="19050" marR="19050" marL="19050" anchor="ctr"/>
                </a:tc>
                <a:tc>
                  <a:txBody>
                    <a:bodyPr/>
                    <a:lstStyle/>
                    <a:p>
                      <a:pPr indent="0" lvl="0" marL="0" marR="0" rtl="0" algn="ctr">
                        <a:lnSpc>
                          <a:spcPct val="100000"/>
                        </a:lnSpc>
                        <a:spcBef>
                          <a:spcPts val="0"/>
                        </a:spcBef>
                        <a:spcAft>
                          <a:spcPts val="0"/>
                        </a:spcAft>
                        <a:buClr>
                          <a:schemeClr val="dk1"/>
                        </a:buClr>
                        <a:buSzPts val="1200"/>
                        <a:buFont typeface="Helvetica Neue"/>
                        <a:buNone/>
                      </a:pPr>
                      <a:r>
                        <a:rPr lang="en-GB" sz="1200" u="none" cap="none" strike="noStrike"/>
                        <a:t>0.04%</a:t>
                      </a:r>
                      <a:endParaRPr sz="500"/>
                    </a:p>
                  </a:txBody>
                  <a:tcPr marT="19050" marB="19050" marR="19050" marL="19050" anchor="ctr"/>
                </a:tc>
              </a:tr>
            </a:tbl>
          </a:graphicData>
        </a:graphic>
      </p:graphicFrame>
      <p:cxnSp>
        <p:nvCxnSpPr>
          <p:cNvPr id="135" name="Google Shape;135;p19"/>
          <p:cNvCxnSpPr/>
          <p:nvPr/>
        </p:nvCxnSpPr>
        <p:spPr>
          <a:xfrm flipH="1" rot="10800000">
            <a:off x="3466679" y="1989510"/>
            <a:ext cx="2491800" cy="834000"/>
          </a:xfrm>
          <a:prstGeom prst="straightConnector1">
            <a:avLst/>
          </a:prstGeom>
          <a:noFill/>
          <a:ln cap="flat" cmpd="sng" w="25400">
            <a:solidFill>
              <a:srgbClr val="000000"/>
            </a:solidFill>
            <a:prstDash val="solid"/>
            <a:miter lim="400000"/>
            <a:headEnd len="sm" w="sm" type="none"/>
            <a:tailEnd len="med" w="med" type="triangle"/>
          </a:ln>
        </p:spPr>
      </p:cxnSp>
      <p:cxnSp>
        <p:nvCxnSpPr>
          <p:cNvPr id="136" name="Google Shape;136;p19"/>
          <p:cNvCxnSpPr/>
          <p:nvPr/>
        </p:nvCxnSpPr>
        <p:spPr>
          <a:xfrm flipH="1" rot="10800000">
            <a:off x="3508536" y="2449788"/>
            <a:ext cx="2436300" cy="479700"/>
          </a:xfrm>
          <a:prstGeom prst="straightConnector1">
            <a:avLst/>
          </a:prstGeom>
          <a:noFill/>
          <a:ln cap="flat" cmpd="sng" w="25400">
            <a:solidFill>
              <a:srgbClr val="000000"/>
            </a:solidFill>
            <a:prstDash val="solid"/>
            <a:miter lim="400000"/>
            <a:headEnd len="sm" w="sm" type="none"/>
            <a:tailEnd len="med" w="med" type="triangle"/>
          </a:ln>
        </p:spPr>
      </p:cxnSp>
      <p:cxnSp>
        <p:nvCxnSpPr>
          <p:cNvPr id="137" name="Google Shape;137;p19"/>
          <p:cNvCxnSpPr/>
          <p:nvPr/>
        </p:nvCxnSpPr>
        <p:spPr>
          <a:xfrm flipH="1" rot="10800000">
            <a:off x="3546420" y="2901912"/>
            <a:ext cx="2394000" cy="127200"/>
          </a:xfrm>
          <a:prstGeom prst="straightConnector1">
            <a:avLst/>
          </a:prstGeom>
          <a:noFill/>
          <a:ln cap="flat" cmpd="sng" w="25400">
            <a:solidFill>
              <a:srgbClr val="000000"/>
            </a:solidFill>
            <a:prstDash val="solid"/>
            <a:miter lim="400000"/>
            <a:headEnd len="sm" w="sm" type="none"/>
            <a:tailEnd len="med" w="med" type="triangle"/>
          </a:ln>
        </p:spPr>
      </p:cxnSp>
      <p:cxnSp>
        <p:nvCxnSpPr>
          <p:cNvPr id="138" name="Google Shape;138;p19"/>
          <p:cNvCxnSpPr/>
          <p:nvPr/>
        </p:nvCxnSpPr>
        <p:spPr>
          <a:xfrm>
            <a:off x="3556220" y="3120701"/>
            <a:ext cx="2382900" cy="200400"/>
          </a:xfrm>
          <a:prstGeom prst="straightConnector1">
            <a:avLst/>
          </a:prstGeom>
          <a:noFill/>
          <a:ln cap="flat" cmpd="sng" w="25400">
            <a:solidFill>
              <a:srgbClr val="000000"/>
            </a:solidFill>
            <a:prstDash val="solid"/>
            <a:miter lim="400000"/>
            <a:headEnd len="sm" w="sm" type="none"/>
            <a:tailEnd len="med" w="med" type="triangle"/>
          </a:ln>
        </p:spPr>
      </p:cxnSp>
      <p:cxnSp>
        <p:nvCxnSpPr>
          <p:cNvPr id="139" name="Google Shape;139;p19"/>
          <p:cNvCxnSpPr/>
          <p:nvPr/>
        </p:nvCxnSpPr>
        <p:spPr>
          <a:xfrm>
            <a:off x="3530125" y="3233723"/>
            <a:ext cx="2414400" cy="518100"/>
          </a:xfrm>
          <a:prstGeom prst="straightConnector1">
            <a:avLst/>
          </a:prstGeom>
          <a:noFill/>
          <a:ln cap="flat" cmpd="sng" w="25400">
            <a:solidFill>
              <a:srgbClr val="000000"/>
            </a:solidFill>
            <a:prstDash val="solid"/>
            <a:miter lim="400000"/>
            <a:headEnd len="sm" w="sm" type="none"/>
            <a:tailEnd len="med" w="med" type="triangle"/>
          </a:ln>
        </p:spPr>
      </p:cxnSp>
      <p:cxnSp>
        <p:nvCxnSpPr>
          <p:cNvPr id="140" name="Google Shape;140;p19"/>
          <p:cNvCxnSpPr/>
          <p:nvPr/>
        </p:nvCxnSpPr>
        <p:spPr>
          <a:xfrm>
            <a:off x="3477471" y="3350355"/>
            <a:ext cx="2472000" cy="869100"/>
          </a:xfrm>
          <a:prstGeom prst="straightConnector1">
            <a:avLst/>
          </a:prstGeom>
          <a:noFill/>
          <a:ln cap="flat" cmpd="sng" w="25400">
            <a:solidFill>
              <a:srgbClr val="000000"/>
            </a:solidFill>
            <a:prstDash val="solid"/>
            <a:miter lim="400000"/>
            <a:headEnd len="sm" w="sm" type="none"/>
            <a:tailEnd len="med" w="med" type="triangle"/>
          </a:ln>
        </p:spPr>
      </p:cxnSp>
      <p:sp>
        <p:nvSpPr>
          <p:cNvPr id="141" name="Google Shape;141;p19"/>
          <p:cNvSpPr/>
          <p:nvPr/>
        </p:nvSpPr>
        <p:spPr>
          <a:xfrm>
            <a:off x="6089740" y="1750088"/>
            <a:ext cx="709500" cy="476100"/>
          </a:xfrm>
          <a:prstGeom prst="rect">
            <a:avLst/>
          </a:prstGeom>
          <a:noFill/>
          <a:ln cap="flat" cmpd="sng" w="38100">
            <a:solidFill>
              <a:srgbClr val="FF0000"/>
            </a:solidFill>
            <a:prstDash val="solid"/>
            <a:miter lim="400000"/>
            <a:headEnd len="sm" w="sm" type="none"/>
            <a:tailEnd len="sm" w="sm" type="none"/>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1200"/>
              <a:buFont typeface="Courier"/>
              <a:buNone/>
            </a:pPr>
            <a:r>
              <a:rPr lang="en-GB" sz="1200">
                <a:latin typeface="Courier"/>
                <a:ea typeface="Courier"/>
                <a:cs typeface="Courier"/>
                <a:sym typeface="Courier"/>
              </a:rPr>
              <a:t>argc</a:t>
            </a:r>
            <a:endParaRPr sz="500"/>
          </a:p>
        </p:txBody>
      </p:sp>
      <p:sp>
        <p:nvSpPr>
          <p:cNvPr id="142" name="Google Shape;142;p19"/>
          <p:cNvSpPr txBox="1"/>
          <p:nvPr>
            <p:ph idx="1" type="body"/>
          </p:nvPr>
        </p:nvSpPr>
        <p:spPr>
          <a:xfrm>
            <a:off x="5430950" y="856900"/>
            <a:ext cx="3542700" cy="476100"/>
          </a:xfrm>
          <a:prstGeom prst="rect">
            <a:avLst/>
          </a:prstGeom>
          <a:noFill/>
          <a:ln>
            <a:noFill/>
          </a:ln>
        </p:spPr>
        <p:txBody>
          <a:bodyPr anchorCtr="0" anchor="t" bIns="17150" lIns="17150" spcFirstLastPara="1" rIns="17150" wrap="square" tIns="17150">
            <a:normAutofit/>
          </a:bodyPr>
          <a:lstStyle/>
          <a:p>
            <a:pPr indent="0" lvl="0" marL="0" rtl="0" algn="l">
              <a:lnSpc>
                <a:spcPct val="100000"/>
              </a:lnSpc>
              <a:spcBef>
                <a:spcPts val="0"/>
              </a:spcBef>
              <a:spcAft>
                <a:spcPts val="0"/>
              </a:spcAft>
              <a:buClr>
                <a:srgbClr val="000000"/>
              </a:buClr>
              <a:buSzPts val="2100"/>
              <a:buFont typeface="Helvetica Neue"/>
              <a:buNone/>
            </a:pPr>
            <a:r>
              <a:rPr b="1" lang="en-GB" sz="2100"/>
              <a:t>Suggestions:</a:t>
            </a:r>
            <a:endParaRPr/>
          </a:p>
        </p:txBody>
      </p:sp>
      <p:sp>
        <p:nvSpPr>
          <p:cNvPr id="143" name="Google Shape;143;p19"/>
          <p:cNvSpPr/>
          <p:nvPr/>
        </p:nvSpPr>
        <p:spPr>
          <a:xfrm>
            <a:off x="2507610" y="1568282"/>
            <a:ext cx="709500" cy="476100"/>
          </a:xfrm>
          <a:prstGeom prst="rect">
            <a:avLst/>
          </a:prstGeom>
          <a:noFill/>
          <a:ln cap="flat" cmpd="sng" w="12700">
            <a:solidFill>
              <a:srgbClr val="000000"/>
            </a:solidFill>
            <a:prstDash val="solid"/>
            <a:miter lim="400000"/>
            <a:headEnd len="sm" w="sm" type="none"/>
            <a:tailEnd len="sm" w="sm" type="none"/>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1200"/>
              <a:buFont typeface="Courier"/>
              <a:buNone/>
            </a:pPr>
            <a:r>
              <a:rPr lang="en-GB" sz="1200">
                <a:latin typeface="Courier"/>
                <a:ea typeface="Courier"/>
                <a:cs typeface="Courier"/>
                <a:sym typeface="Courier"/>
              </a:rPr>
              <a:t>int</a:t>
            </a:r>
            <a:endParaRPr sz="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0"/>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49" name="Google Shape;149;p2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Generating Hardware with LLMs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1"/>
          <p:cNvSpPr txBox="1"/>
          <p:nvPr>
            <p:ph idx="1" type="body"/>
          </p:nvPr>
        </p:nvSpPr>
        <p:spPr>
          <a:xfrm>
            <a:off x="311700" y="689675"/>
            <a:ext cx="8520600" cy="408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DAVE - Deriving Automatically Verilog from English (2020)</a:t>
            </a:r>
            <a:endParaRPr/>
          </a:p>
          <a:p>
            <a:pPr indent="-317500" lvl="1" marL="914400" rtl="0" algn="l">
              <a:spcBef>
                <a:spcPts val="0"/>
              </a:spcBef>
              <a:spcAft>
                <a:spcPts val="0"/>
              </a:spcAft>
              <a:buSzPts val="1400"/>
              <a:buChar char="○"/>
            </a:pPr>
            <a:r>
              <a:rPr lang="en-GB"/>
              <a:t>Finetuned GPT-2 over textbook problems</a:t>
            </a:r>
            <a:endParaRPr/>
          </a:p>
          <a:p>
            <a:pPr indent="-317500" lvl="1" marL="914400" rtl="0" algn="l">
              <a:spcBef>
                <a:spcPts val="0"/>
              </a:spcBef>
              <a:spcAft>
                <a:spcPts val="0"/>
              </a:spcAft>
              <a:buSzPts val="1400"/>
              <a:buChar char="○"/>
            </a:pPr>
            <a:r>
              <a:rPr lang="en-GB"/>
              <a:t>Was good with syntax, but had no “creativity” and wouldn’t create any new variables </a:t>
            </a:r>
            <a:endParaRPr/>
          </a:p>
          <a:p>
            <a:pPr indent="-342900" lvl="0" marL="457200" rtl="0" algn="l">
              <a:spcBef>
                <a:spcPts val="0"/>
              </a:spcBef>
              <a:spcAft>
                <a:spcPts val="0"/>
              </a:spcAft>
              <a:buSzPts val="1800"/>
              <a:buChar char="●"/>
            </a:pPr>
            <a:r>
              <a:rPr lang="en-GB"/>
              <a:t>VeriGen (2023) </a:t>
            </a:r>
            <a:endParaRPr/>
          </a:p>
          <a:p>
            <a:pPr indent="-317500" lvl="1" marL="914400" rtl="0" algn="l">
              <a:spcBef>
                <a:spcPts val="0"/>
              </a:spcBef>
              <a:spcAft>
                <a:spcPts val="0"/>
              </a:spcAft>
              <a:buSzPts val="1400"/>
              <a:buChar char="○"/>
            </a:pPr>
            <a:r>
              <a:rPr lang="en-GB"/>
              <a:t>Finetuned CodeGen model</a:t>
            </a:r>
            <a:endParaRPr/>
          </a:p>
          <a:p>
            <a:pPr indent="-317500" lvl="1" marL="914400" rtl="0" algn="l">
              <a:spcBef>
                <a:spcPts val="0"/>
              </a:spcBef>
              <a:spcAft>
                <a:spcPts val="0"/>
              </a:spcAft>
              <a:buSzPts val="1400"/>
              <a:buChar char="○"/>
            </a:pPr>
            <a:r>
              <a:rPr lang="en-GB"/>
              <a:t>Trained over a large corpus of Verilog from both GitHub and from textbooks</a:t>
            </a:r>
            <a:endParaRPr/>
          </a:p>
          <a:p>
            <a:pPr indent="-317500" lvl="1" marL="914400" rtl="0" algn="l">
              <a:spcBef>
                <a:spcPts val="0"/>
              </a:spcBef>
              <a:spcAft>
                <a:spcPts val="0"/>
              </a:spcAft>
              <a:buSzPts val="1400"/>
              <a:buChar char="○"/>
            </a:pPr>
            <a:r>
              <a:rPr lang="en-GB"/>
              <a:t>Outperformed state of the art general models at the time</a:t>
            </a:r>
            <a:endParaRPr/>
          </a:p>
          <a:p>
            <a:pPr indent="-342900" lvl="0" marL="457200" rtl="0" algn="l">
              <a:spcBef>
                <a:spcPts val="0"/>
              </a:spcBef>
              <a:spcAft>
                <a:spcPts val="0"/>
              </a:spcAft>
              <a:buSzPts val="1800"/>
              <a:buChar char="●"/>
            </a:pPr>
            <a:r>
              <a:rPr lang="en-GB"/>
              <a:t>VerilogEval (2023)</a:t>
            </a:r>
            <a:endParaRPr/>
          </a:p>
          <a:p>
            <a:pPr indent="-317500" lvl="1" marL="914400" rtl="0" algn="l">
              <a:spcBef>
                <a:spcPts val="0"/>
              </a:spcBef>
              <a:spcAft>
                <a:spcPts val="0"/>
              </a:spcAft>
              <a:buSzPts val="1400"/>
              <a:buChar char="○"/>
            </a:pPr>
            <a:r>
              <a:rPr lang="en-GB"/>
              <a:t>Finetuned CodeGen Model</a:t>
            </a:r>
            <a:endParaRPr/>
          </a:p>
          <a:p>
            <a:pPr indent="-342900" lvl="0" marL="457200" rtl="0" algn="l">
              <a:spcBef>
                <a:spcPts val="0"/>
              </a:spcBef>
              <a:spcAft>
                <a:spcPts val="0"/>
              </a:spcAft>
              <a:buSzPts val="1800"/>
              <a:buChar char="●"/>
            </a:pPr>
            <a:r>
              <a:rPr lang="en-GB"/>
              <a:t>RTLCoder (2024)</a:t>
            </a:r>
            <a:endParaRPr/>
          </a:p>
          <a:p>
            <a:pPr indent="-317500" lvl="1" marL="914400" rtl="0" algn="l">
              <a:spcBef>
                <a:spcPts val="0"/>
              </a:spcBef>
              <a:spcAft>
                <a:spcPts val="0"/>
              </a:spcAft>
              <a:buSzPts val="1400"/>
              <a:buChar char="○"/>
            </a:pPr>
            <a:r>
              <a:rPr lang="en-GB"/>
              <a:t>Finetuned over Mistral and DeepSeek models</a:t>
            </a:r>
            <a:endParaRPr/>
          </a:p>
          <a:p>
            <a:pPr indent="0" lvl="0" marL="0" rtl="0" algn="l">
              <a:spcBef>
                <a:spcPts val="1600"/>
              </a:spcBef>
              <a:spcAft>
                <a:spcPts val="1600"/>
              </a:spcAft>
              <a:buNone/>
            </a:pPr>
            <a:r>
              <a:t/>
            </a:r>
            <a:endParaRPr/>
          </a:p>
        </p:txBody>
      </p:sp>
      <p:sp>
        <p:nvSpPr>
          <p:cNvPr id="155" name="Google Shape;155;p21"/>
          <p:cNvSpPr txBox="1"/>
          <p:nvPr>
            <p:ph idx="12" type="sldNum"/>
          </p:nvPr>
        </p:nvSpPr>
        <p:spPr>
          <a:xfrm>
            <a:off x="8595300" y="4879200"/>
            <a:ext cx="548700" cy="26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56" name="Google Shape;156;p21"/>
          <p:cNvSpPr txBox="1"/>
          <p:nvPr>
            <p:ph type="title"/>
          </p:nvPr>
        </p:nvSpPr>
        <p:spPr>
          <a:xfrm>
            <a:off x="311700" y="0"/>
            <a:ext cx="8520600" cy="4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Verilog-specific LLMs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oA-Hammond">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